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2" r:id="rId9"/>
    <p:sldId id="272" r:id="rId10"/>
    <p:sldId id="264" r:id="rId11"/>
    <p:sldId id="265" r:id="rId12"/>
    <p:sldId id="270" r:id="rId13"/>
    <p:sldId id="267" r:id="rId14"/>
    <p:sldId id="268"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ен стил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bg-BG"/>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0" i="0" u="none" strike="noStrike" kern="1200" spc="0" baseline="0" dirty="0">
                <a:solidFill>
                  <a:sysClr val="windowText" lastClr="000000">
                    <a:lumMod val="65000"/>
                    <a:lumOff val="35000"/>
                  </a:sysClr>
                </a:solidFill>
              </a:rPr>
              <a:t>Statistical information</a:t>
            </a:r>
            <a:endParaRPr lang="bg-BG" dirty="0"/>
          </a:p>
        </c:rich>
      </c:tx>
      <c:layout>
        <c:manualLayout>
          <c:xMode val="edge"/>
          <c:yMode val="edge"/>
          <c:x val="0.4792708475981507"/>
          <c:y val="2.777788284216333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bg-BG"/>
        </a:p>
      </c:txPr>
    </c:title>
    <c:autoTitleDeleted val="0"/>
    <c:plotArea>
      <c:layout>
        <c:manualLayout>
          <c:layoutTarget val="inner"/>
          <c:xMode val="edge"/>
          <c:yMode val="edge"/>
          <c:x val="0.47937767494372052"/>
          <c:y val="0.13069069987469725"/>
          <c:w val="0.48467430362388841"/>
          <c:h val="0.71493237485796046"/>
        </c:manualLayout>
      </c:layout>
      <c:barChart>
        <c:barDir val="bar"/>
        <c:grouping val="clustered"/>
        <c:varyColors val="0"/>
        <c:ser>
          <c:idx val="0"/>
          <c:order val="0"/>
          <c:tx>
            <c:strRef>
              <c:f>Лист1!$D$4</c:f>
              <c:strCache>
                <c:ptCount val="1"/>
                <c:pt idx="0">
                  <c:v>2020</c:v>
                </c:pt>
              </c:strCache>
            </c:strRef>
          </c:tx>
          <c:spPr>
            <a:solidFill>
              <a:schemeClr val="accent1"/>
            </a:solidFill>
            <a:ln>
              <a:noFill/>
            </a:ln>
            <a:effectLst/>
          </c:spPr>
          <c:invertIfNegative val="0"/>
          <c:cat>
            <c:strRef>
              <c:f>Лист1!$C$5:$C$7</c:f>
              <c:strCache>
                <c:ptCount val="3"/>
                <c:pt idx="0">
                  <c:v>The total number of frauds</c:v>
                </c:pt>
                <c:pt idx="1">
                  <c:v>The total number of convicted persons</c:v>
                </c:pt>
                <c:pt idx="2">
                  <c:v>Persons were effectively deprived of their freedom</c:v>
                </c:pt>
              </c:strCache>
            </c:strRef>
          </c:cat>
          <c:val>
            <c:numRef>
              <c:f>Лист1!$D$5:$D$7</c:f>
              <c:numCache>
                <c:formatCode>General</c:formatCode>
                <c:ptCount val="3"/>
                <c:pt idx="0">
                  <c:v>428</c:v>
                </c:pt>
                <c:pt idx="1">
                  <c:v>35</c:v>
                </c:pt>
                <c:pt idx="2">
                  <c:v>18</c:v>
                </c:pt>
              </c:numCache>
            </c:numRef>
          </c:val>
          <c:extLst>
            <c:ext xmlns:c16="http://schemas.microsoft.com/office/drawing/2014/chart" uri="{C3380CC4-5D6E-409C-BE32-E72D297353CC}">
              <c16:uniqueId val="{00000000-B939-4742-8744-91D5069CF073}"/>
            </c:ext>
          </c:extLst>
        </c:ser>
        <c:ser>
          <c:idx val="1"/>
          <c:order val="1"/>
          <c:tx>
            <c:strRef>
              <c:f>Лист1!$E$4</c:f>
              <c:strCache>
                <c:ptCount val="1"/>
                <c:pt idx="0">
                  <c:v>2023</c:v>
                </c:pt>
              </c:strCache>
            </c:strRef>
          </c:tx>
          <c:spPr>
            <a:solidFill>
              <a:schemeClr val="accent2"/>
            </a:solidFill>
            <a:ln>
              <a:noFill/>
            </a:ln>
            <a:effectLst/>
          </c:spPr>
          <c:invertIfNegative val="0"/>
          <c:cat>
            <c:strRef>
              <c:f>Лист1!$C$5:$C$7</c:f>
              <c:strCache>
                <c:ptCount val="3"/>
                <c:pt idx="0">
                  <c:v>The total number of frauds</c:v>
                </c:pt>
                <c:pt idx="1">
                  <c:v>The total number of convicted persons</c:v>
                </c:pt>
                <c:pt idx="2">
                  <c:v>Persons were effectively deprived of their freedom</c:v>
                </c:pt>
              </c:strCache>
            </c:strRef>
          </c:cat>
          <c:val>
            <c:numRef>
              <c:f>Лист1!$E$5:$E$7</c:f>
              <c:numCache>
                <c:formatCode>General</c:formatCode>
                <c:ptCount val="3"/>
                <c:pt idx="0">
                  <c:v>335</c:v>
                </c:pt>
                <c:pt idx="1">
                  <c:v>30</c:v>
                </c:pt>
                <c:pt idx="2">
                  <c:v>0</c:v>
                </c:pt>
              </c:numCache>
            </c:numRef>
          </c:val>
          <c:extLst>
            <c:ext xmlns:c16="http://schemas.microsoft.com/office/drawing/2014/chart" uri="{C3380CC4-5D6E-409C-BE32-E72D297353CC}">
              <c16:uniqueId val="{00000001-B939-4742-8744-91D5069CF073}"/>
            </c:ext>
          </c:extLst>
        </c:ser>
        <c:dLbls>
          <c:showLegendKey val="0"/>
          <c:showVal val="0"/>
          <c:showCatName val="0"/>
          <c:showSerName val="0"/>
          <c:showPercent val="0"/>
          <c:showBubbleSize val="0"/>
        </c:dLbls>
        <c:gapWidth val="182"/>
        <c:axId val="1785452672"/>
        <c:axId val="1785451232"/>
      </c:barChart>
      <c:catAx>
        <c:axId val="17854526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just">
              <a:defRPr sz="2000" b="0" i="0" u="none" strike="noStrike" kern="1200" baseline="0">
                <a:solidFill>
                  <a:schemeClr val="tx1">
                    <a:lumMod val="65000"/>
                    <a:lumOff val="35000"/>
                  </a:schemeClr>
                </a:solidFill>
                <a:latin typeface="+mn-lt"/>
                <a:ea typeface="+mn-ea"/>
                <a:cs typeface="+mn-cs"/>
              </a:defRPr>
            </a:pPr>
            <a:endParaRPr lang="bg-BG"/>
          </a:p>
        </c:txPr>
        <c:crossAx val="1785451232"/>
        <c:crosses val="autoZero"/>
        <c:auto val="1"/>
        <c:lblAlgn val="r"/>
        <c:lblOffset val="100"/>
        <c:noMultiLvlLbl val="0"/>
      </c:catAx>
      <c:valAx>
        <c:axId val="17854512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bg-BG"/>
          </a:p>
        </c:txPr>
        <c:crossAx val="1785452672"/>
        <c:crosses val="autoZero"/>
        <c:crossBetween val="between"/>
      </c:valAx>
      <c:spPr>
        <a:noFill/>
        <a:ln>
          <a:noFill/>
        </a:ln>
        <a:effectLst/>
      </c:spPr>
    </c:plotArea>
    <c:legend>
      <c:legendPos val="b"/>
      <c:layout>
        <c:manualLayout>
          <c:xMode val="edge"/>
          <c:yMode val="edge"/>
          <c:x val="0.41697352677096999"/>
          <c:y val="0.904357608429598"/>
          <c:w val="0.18808751167262253"/>
          <c:h val="7.505577568045247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bg-BG"/>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bg-BG"/>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bg-BG"/>
              <a:t>Редакт. стил загл. образец</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bg-BG"/>
              <a:t>Щракнете, за да редактирате стила на подзаглавието в образеца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лавие и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bg-BG"/>
              <a:t>Редакт. стил загл. образец</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bg-BG"/>
              <a:t>Редакт. стил загл. образец</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bg-BG"/>
              <a:t>Щракнете, за да редактирате стиловете на текста в образеца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ичка с име">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bg-BG"/>
              <a:t>Редакт. стил загл. образец</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ичка с име на цитат">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bg-BG"/>
              <a:t>Редакт. стил загл. образец</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bg-BG"/>
              <a:t>Щракнете, за да редактирате стиловете на текста в образеца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или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bg-BG"/>
              <a:t>Редакт. стил загл. образец</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bg-BG"/>
              <a:t>Щракнете, за да редактирате стиловете на текста в образеца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ncho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bg-BG"/>
              <a:t>Редакт. стил загл. образец</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разд.">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bg-BG"/>
              <a:t>Редакт. стил загл. образец</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bg-BG"/>
              <a:t>Редакт. стил загл. образец</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B61BEF0D-F0BB-DE4B-95CE-6DB70DBA9567}" type="datetimeFigureOut">
              <a:rPr lang="en-US" dirty="0"/>
              <a:pPr/>
              <a:t>6/17/2024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6/17/2024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inkich1972@gmail.com" TargetMode="External"/><Relationship Id="rId2" Type="http://schemas.openxmlformats.org/officeDocument/2006/relationships/hyperlink" Target="mailto:mm72gg@gbg.bg"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mailto:m_georgiev@au-plovdiv.b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1DADE34E-ED2E-3D0C-7A84-838B9AEA0B9C}"/>
              </a:ext>
            </a:extLst>
          </p:cNvPr>
          <p:cNvSpPr>
            <a:spLocks noGrp="1"/>
          </p:cNvSpPr>
          <p:nvPr>
            <p:ph type="ctrTitle"/>
          </p:nvPr>
        </p:nvSpPr>
        <p:spPr>
          <a:xfrm>
            <a:off x="493837" y="2041125"/>
            <a:ext cx="11029226" cy="1469200"/>
          </a:xfrm>
        </p:spPr>
        <p:txBody>
          <a:bodyPr>
            <a:normAutofit fontScale="90000"/>
          </a:bodyPr>
          <a:lstStyle/>
          <a:p>
            <a:pPr algn="ctr"/>
            <a:br>
              <a:rPr lang="bg-BG" sz="3100" dirty="0"/>
            </a:br>
            <a:r>
              <a:rPr lang="en-GB" sz="3100" dirty="0"/>
              <a:t>Third Seminar</a:t>
            </a:r>
            <a:br>
              <a:rPr lang="bg-BG" sz="3100" dirty="0"/>
            </a:br>
            <a:r>
              <a:rPr lang="en-GB" sz="6000" b="1" dirty="0">
                <a:solidFill>
                  <a:schemeClr val="tx1"/>
                </a:solidFill>
              </a:rPr>
              <a:t>AFRADE</a:t>
            </a:r>
            <a:r>
              <a:rPr lang="bg-BG" sz="6000" b="1" dirty="0">
                <a:solidFill>
                  <a:schemeClr val="tx1"/>
                </a:solidFill>
              </a:rPr>
              <a:t> </a:t>
            </a:r>
            <a:r>
              <a:rPr lang="en-US" sz="3100" dirty="0">
                <a:solidFill>
                  <a:schemeClr val="tx1"/>
                </a:solidFill>
              </a:rPr>
              <a:t>project</a:t>
            </a:r>
            <a:br>
              <a:rPr lang="en-GB" sz="6000" dirty="0">
                <a:solidFill>
                  <a:schemeClr val="tx1"/>
                </a:solidFill>
              </a:rPr>
            </a:br>
            <a:br>
              <a:rPr lang="bg-BG" sz="3100" dirty="0"/>
            </a:br>
            <a:r>
              <a:rPr lang="en-US" sz="3100" dirty="0"/>
              <a:t>Topic</a:t>
            </a:r>
            <a:r>
              <a:rPr lang="en-US" sz="3600" b="1" dirty="0"/>
              <a:t>: </a:t>
            </a:r>
            <a:br>
              <a:rPr lang="en-US" sz="3600" b="1" dirty="0"/>
            </a:br>
            <a:r>
              <a:rPr lang="en-US" sz="3600" b="1" dirty="0"/>
              <a:t>Frauds with EU Funds - subsidies and agricultural lands</a:t>
            </a:r>
            <a:endParaRPr lang="bg-BG" sz="3600" b="1" dirty="0"/>
          </a:p>
        </p:txBody>
      </p:sp>
      <p:sp>
        <p:nvSpPr>
          <p:cNvPr id="3" name="Подзаглавие 2">
            <a:extLst>
              <a:ext uri="{FF2B5EF4-FFF2-40B4-BE49-F238E27FC236}">
                <a16:creationId xmlns:a16="http://schemas.microsoft.com/office/drawing/2014/main" id="{95098AD7-F5D0-43F5-354C-AAEB6D8875B3}"/>
              </a:ext>
            </a:extLst>
          </p:cNvPr>
          <p:cNvSpPr>
            <a:spLocks noGrp="1"/>
          </p:cNvSpPr>
          <p:nvPr>
            <p:ph type="subTitle" idx="1"/>
          </p:nvPr>
        </p:nvSpPr>
        <p:spPr>
          <a:xfrm>
            <a:off x="2826025" y="3908134"/>
            <a:ext cx="6539948" cy="692809"/>
          </a:xfrm>
        </p:spPr>
        <p:txBody>
          <a:bodyPr>
            <a:normAutofit/>
          </a:bodyPr>
          <a:lstStyle/>
          <a:p>
            <a:r>
              <a:rPr lang="en-GB" sz="3200" b="1" dirty="0">
                <a:solidFill>
                  <a:schemeClr val="tx1"/>
                </a:solidFill>
              </a:rPr>
              <a:t>Assoc. Prof. </a:t>
            </a:r>
            <a:r>
              <a:rPr lang="en-GB" sz="3200" b="1" dirty="0" err="1">
                <a:solidFill>
                  <a:schemeClr val="tx1"/>
                </a:solidFill>
              </a:rPr>
              <a:t>Dr.</a:t>
            </a:r>
            <a:r>
              <a:rPr lang="en-GB" sz="3200" b="1" dirty="0">
                <a:solidFill>
                  <a:schemeClr val="tx1"/>
                </a:solidFill>
              </a:rPr>
              <a:t> </a:t>
            </a:r>
            <a:r>
              <a:rPr lang="en-GB" sz="3200" b="1" dirty="0" err="1">
                <a:solidFill>
                  <a:schemeClr val="tx1"/>
                </a:solidFill>
              </a:rPr>
              <a:t>Minko</a:t>
            </a:r>
            <a:r>
              <a:rPr lang="en-GB" sz="3200" b="1" dirty="0">
                <a:solidFill>
                  <a:schemeClr val="tx1"/>
                </a:solidFill>
              </a:rPr>
              <a:t> </a:t>
            </a:r>
            <a:r>
              <a:rPr lang="en-GB" sz="3200" b="1" dirty="0" err="1">
                <a:solidFill>
                  <a:schemeClr val="tx1"/>
                </a:solidFill>
              </a:rPr>
              <a:t>Georgiev</a:t>
            </a:r>
            <a:endParaRPr lang="en-GB" sz="3200" b="1" dirty="0">
              <a:solidFill>
                <a:schemeClr val="tx1"/>
              </a:solidFill>
            </a:endParaRPr>
          </a:p>
          <a:p>
            <a:endParaRPr lang="en-GB" dirty="0">
              <a:solidFill>
                <a:schemeClr val="tx1"/>
              </a:solidFill>
            </a:endParaRPr>
          </a:p>
          <a:p>
            <a:endParaRPr lang="en-GB" dirty="0">
              <a:solidFill>
                <a:schemeClr val="tx1"/>
              </a:solidFill>
            </a:endParaRPr>
          </a:p>
          <a:p>
            <a:endParaRPr lang="bg-BG" dirty="0">
              <a:solidFill>
                <a:schemeClr val="tx1"/>
              </a:solidFill>
            </a:endParaRPr>
          </a:p>
        </p:txBody>
      </p:sp>
      <p:sp>
        <p:nvSpPr>
          <p:cNvPr id="4" name="Подзаглавие 2">
            <a:extLst>
              <a:ext uri="{FF2B5EF4-FFF2-40B4-BE49-F238E27FC236}">
                <a16:creationId xmlns:a16="http://schemas.microsoft.com/office/drawing/2014/main" id="{29650FB3-BA22-EEC9-27D8-49527276565B}"/>
              </a:ext>
            </a:extLst>
          </p:cNvPr>
          <p:cNvSpPr txBox="1">
            <a:spLocks/>
          </p:cNvSpPr>
          <p:nvPr/>
        </p:nvSpPr>
        <p:spPr>
          <a:xfrm>
            <a:off x="3267225" y="1892685"/>
            <a:ext cx="5849600" cy="1766081"/>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endParaRPr lang="en-GB" b="1" dirty="0">
              <a:solidFill>
                <a:schemeClr val="tx1"/>
              </a:solidFill>
            </a:endParaRPr>
          </a:p>
          <a:p>
            <a:endParaRPr lang="en-GB" b="1" dirty="0">
              <a:solidFill>
                <a:schemeClr val="tx1"/>
              </a:solidFill>
            </a:endParaRPr>
          </a:p>
          <a:p>
            <a:endParaRPr lang="bg-BG" dirty="0">
              <a:solidFill>
                <a:schemeClr val="tx1"/>
              </a:solidFill>
            </a:endParaRPr>
          </a:p>
        </p:txBody>
      </p:sp>
      <p:sp>
        <p:nvSpPr>
          <p:cNvPr id="5" name="Подзаглавие 2">
            <a:extLst>
              <a:ext uri="{FF2B5EF4-FFF2-40B4-BE49-F238E27FC236}">
                <a16:creationId xmlns:a16="http://schemas.microsoft.com/office/drawing/2014/main" id="{5D4279FD-D898-04D5-7A83-938B915146BB}"/>
              </a:ext>
            </a:extLst>
          </p:cNvPr>
          <p:cNvSpPr txBox="1">
            <a:spLocks/>
          </p:cNvSpPr>
          <p:nvPr/>
        </p:nvSpPr>
        <p:spPr>
          <a:xfrm>
            <a:off x="5098695" y="4979644"/>
            <a:ext cx="4666578" cy="1469200"/>
          </a:xfrm>
          <a:prstGeom prst="rect">
            <a:avLst/>
          </a:prstGeom>
        </p:spPr>
        <p:txBody>
          <a:bodyPr vert="horz" lIns="91440" tIns="45720" rIns="91440" bIns="45720" rtlCol="0" anchor="t">
            <a:normAutofit fontScale="70000" lnSpcReduction="20000"/>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r>
              <a:rPr lang="en-GB" sz="2100" dirty="0">
                <a:solidFill>
                  <a:schemeClr val="tx1"/>
                </a:solidFill>
              </a:rPr>
              <a:t>Agricultural University Plovdiv, Bulgaria</a:t>
            </a:r>
          </a:p>
          <a:p>
            <a:endParaRPr lang="en-GB" dirty="0">
              <a:solidFill>
                <a:srgbClr val="FB4A18"/>
              </a:solidFill>
              <a:hlinkClick r:id="rId2">
                <a:extLst>
                  <a:ext uri="{A12FA001-AC4F-418D-AE19-62706E023703}">
                    <ahyp:hlinkClr xmlns:ahyp="http://schemas.microsoft.com/office/drawing/2018/hyperlinkcolor" val="tx"/>
                  </a:ext>
                </a:extLst>
              </a:hlinkClick>
            </a:endParaRPr>
          </a:p>
          <a:p>
            <a:r>
              <a:rPr lang="en-GB" dirty="0">
                <a:solidFill>
                  <a:schemeClr val="tx1"/>
                </a:solidFill>
                <a:hlinkClick r:id="rId2">
                  <a:extLst>
                    <a:ext uri="{A12FA001-AC4F-418D-AE19-62706E023703}">
                      <ahyp:hlinkClr xmlns:ahyp="http://schemas.microsoft.com/office/drawing/2018/hyperlinkcolor" val="tx"/>
                    </a:ext>
                  </a:extLst>
                </a:hlinkClick>
              </a:rPr>
              <a:t>mm72gg@gbg.bg</a:t>
            </a:r>
            <a:endParaRPr lang="en-GB" dirty="0">
              <a:solidFill>
                <a:schemeClr val="tx1"/>
              </a:solidFill>
            </a:endParaRPr>
          </a:p>
          <a:p>
            <a:r>
              <a:rPr lang="en-GB" dirty="0">
                <a:solidFill>
                  <a:schemeClr val="tx1"/>
                </a:solidFill>
                <a:hlinkClick r:id="rId3">
                  <a:extLst>
                    <a:ext uri="{A12FA001-AC4F-418D-AE19-62706E023703}">
                      <ahyp:hlinkClr xmlns:ahyp="http://schemas.microsoft.com/office/drawing/2018/hyperlinkcolor" val="tx"/>
                    </a:ext>
                  </a:extLst>
                </a:hlinkClick>
              </a:rPr>
              <a:t>minkich1972@gmail.com</a:t>
            </a:r>
            <a:endParaRPr lang="en-GB" dirty="0">
              <a:solidFill>
                <a:schemeClr val="tx1"/>
              </a:solidFill>
            </a:endParaRPr>
          </a:p>
          <a:p>
            <a:r>
              <a:rPr lang="en-GB" dirty="0">
                <a:solidFill>
                  <a:schemeClr val="tx1"/>
                </a:solidFill>
                <a:hlinkClick r:id="rId4">
                  <a:extLst>
                    <a:ext uri="{A12FA001-AC4F-418D-AE19-62706E023703}">
                      <ahyp:hlinkClr xmlns:ahyp="http://schemas.microsoft.com/office/drawing/2018/hyperlinkcolor" val="tx"/>
                    </a:ext>
                  </a:extLst>
                </a:hlinkClick>
              </a:rPr>
              <a:t>m_georgiev@au-plovdiv.bg</a:t>
            </a:r>
            <a:r>
              <a:rPr lang="en-GB" dirty="0">
                <a:solidFill>
                  <a:schemeClr val="tx1"/>
                </a:solidFill>
              </a:rPr>
              <a:t> </a:t>
            </a:r>
          </a:p>
          <a:p>
            <a:endParaRPr lang="en-GB" dirty="0">
              <a:solidFill>
                <a:schemeClr val="tx1"/>
              </a:solidFill>
            </a:endParaRPr>
          </a:p>
          <a:p>
            <a:endParaRPr lang="bg-BG" dirty="0">
              <a:solidFill>
                <a:schemeClr val="tx1"/>
              </a:solidFill>
            </a:endParaRPr>
          </a:p>
        </p:txBody>
      </p:sp>
      <p:pic>
        <p:nvPicPr>
          <p:cNvPr id="7" name="Картина 6">
            <a:extLst>
              <a:ext uri="{FF2B5EF4-FFF2-40B4-BE49-F238E27FC236}">
                <a16:creationId xmlns:a16="http://schemas.microsoft.com/office/drawing/2014/main" id="{A9B6BA14-8911-EED1-46A1-419F339FD619}"/>
              </a:ext>
            </a:extLst>
          </p:cNvPr>
          <p:cNvPicPr>
            <a:picLocks noChangeAspect="1"/>
          </p:cNvPicPr>
          <p:nvPr/>
        </p:nvPicPr>
        <p:blipFill>
          <a:blip r:embed="rId5"/>
          <a:stretch>
            <a:fillRect/>
          </a:stretch>
        </p:blipFill>
        <p:spPr>
          <a:xfrm>
            <a:off x="3081130" y="4914977"/>
            <a:ext cx="1755913" cy="1592687"/>
          </a:xfrm>
          <a:prstGeom prst="rect">
            <a:avLst/>
          </a:prstGeom>
        </p:spPr>
      </p:pic>
    </p:spTree>
    <p:extLst>
      <p:ext uri="{BB962C8B-B14F-4D97-AF65-F5344CB8AC3E}">
        <p14:creationId xmlns:p14="http://schemas.microsoft.com/office/powerpoint/2010/main" val="1468856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D53107BC-F579-A74F-4E7A-2E6B2B2CE313}"/>
              </a:ext>
            </a:extLst>
          </p:cNvPr>
          <p:cNvSpPr>
            <a:spLocks noGrp="1"/>
          </p:cNvSpPr>
          <p:nvPr>
            <p:ph type="title"/>
          </p:nvPr>
        </p:nvSpPr>
        <p:spPr>
          <a:xfrm>
            <a:off x="1451452" y="559942"/>
            <a:ext cx="9520169" cy="1280890"/>
          </a:xfrm>
        </p:spPr>
        <p:txBody>
          <a:bodyPr>
            <a:noAutofit/>
          </a:bodyPr>
          <a:lstStyle/>
          <a:p>
            <a:r>
              <a:rPr lang="en-US" sz="3200" b="1" dirty="0"/>
              <a:t>E. "Scheme" of Fraud with Subsidies Obtained from EU Funds for Agricultural Land Use</a:t>
            </a:r>
            <a:endParaRPr lang="bg-BG" sz="3200" b="1" dirty="0"/>
          </a:p>
        </p:txBody>
      </p:sp>
      <p:sp>
        <p:nvSpPr>
          <p:cNvPr id="3" name="Контейнер за съдържание 2">
            <a:extLst>
              <a:ext uri="{FF2B5EF4-FFF2-40B4-BE49-F238E27FC236}">
                <a16:creationId xmlns:a16="http://schemas.microsoft.com/office/drawing/2014/main" id="{94AD5C1E-F687-2F1A-5659-33493D590212}"/>
              </a:ext>
            </a:extLst>
          </p:cNvPr>
          <p:cNvSpPr>
            <a:spLocks noGrp="1"/>
          </p:cNvSpPr>
          <p:nvPr>
            <p:ph idx="1"/>
          </p:nvPr>
        </p:nvSpPr>
        <p:spPr>
          <a:xfrm>
            <a:off x="1138989" y="2201692"/>
            <a:ext cx="10145096" cy="4503907"/>
          </a:xfrm>
        </p:spPr>
        <p:txBody>
          <a:bodyPr>
            <a:noAutofit/>
          </a:bodyPr>
          <a:lstStyle/>
          <a:p>
            <a:r>
              <a:rPr lang="en-US" sz="2200" dirty="0"/>
              <a:t>Administrative officers (staff) from the Department of Agriculture and Forestry provide information on agricultural land that has not been cultivated in the last few years.</a:t>
            </a:r>
            <a:r>
              <a:rPr lang="bg-BG" sz="2200" dirty="0"/>
              <a:t> </a:t>
            </a:r>
            <a:r>
              <a:rPr lang="en-US" sz="2200" dirty="0"/>
              <a:t>These public officials know the situation in the area and provide information about the fact that the owners of these properties have not lived in this settlement for the past few years. (Sometimes they have left the country and live abroad). They provide the information to other farmers - usually large producers - who are cultivating other land in the same area.</a:t>
            </a:r>
            <a:r>
              <a:rPr lang="bg-BG" sz="2200" dirty="0"/>
              <a:t> </a:t>
            </a:r>
            <a:r>
              <a:rPr lang="en-US" sz="2200" dirty="0"/>
              <a:t>These farmers submit a declaration that they will cultivate the land, even though they do not have a contract with the owners for its use. Agency officials register these "non-existent contracts", which allows the subsidy to be paid to these farmers.</a:t>
            </a:r>
            <a:endParaRPr lang="bg-BG" sz="2200" dirty="0"/>
          </a:p>
        </p:txBody>
      </p:sp>
    </p:spTree>
    <p:extLst>
      <p:ext uri="{BB962C8B-B14F-4D97-AF65-F5344CB8AC3E}">
        <p14:creationId xmlns:p14="http://schemas.microsoft.com/office/powerpoint/2010/main" val="2956675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408B2510-C5EC-F185-C77E-E43F3FC35AAE}"/>
              </a:ext>
            </a:extLst>
          </p:cNvPr>
          <p:cNvSpPr>
            <a:spLocks noGrp="1"/>
          </p:cNvSpPr>
          <p:nvPr>
            <p:ph type="title"/>
          </p:nvPr>
        </p:nvSpPr>
        <p:spPr/>
        <p:txBody>
          <a:bodyPr>
            <a:normAutofit/>
          </a:bodyPr>
          <a:lstStyle/>
          <a:p>
            <a:r>
              <a:rPr lang="en-US" sz="3200" b="1" dirty="0"/>
              <a:t>F. Anti-fraud solutions. </a:t>
            </a:r>
            <a:endParaRPr lang="bg-BG" sz="3200" b="1" dirty="0"/>
          </a:p>
        </p:txBody>
      </p:sp>
      <p:sp>
        <p:nvSpPr>
          <p:cNvPr id="3" name="Контейнер за съдържание 2">
            <a:extLst>
              <a:ext uri="{FF2B5EF4-FFF2-40B4-BE49-F238E27FC236}">
                <a16:creationId xmlns:a16="http://schemas.microsoft.com/office/drawing/2014/main" id="{DFEA57E3-F8C7-E0AF-E311-6633EA522D77}"/>
              </a:ext>
            </a:extLst>
          </p:cNvPr>
          <p:cNvSpPr>
            <a:spLocks noGrp="1"/>
          </p:cNvSpPr>
          <p:nvPr>
            <p:ph idx="1"/>
          </p:nvPr>
        </p:nvSpPr>
        <p:spPr>
          <a:xfrm>
            <a:off x="2422175" y="2467582"/>
            <a:ext cx="9253185" cy="3524656"/>
          </a:xfrm>
        </p:spPr>
        <p:txBody>
          <a:bodyPr>
            <a:normAutofit fontScale="92500" lnSpcReduction="20000"/>
          </a:bodyPr>
          <a:lstStyle/>
          <a:p>
            <a:r>
              <a:rPr lang="en-US" sz="2600" dirty="0"/>
              <a:t>1.1 Technical Solutions Related to Process Control:</a:t>
            </a:r>
          </a:p>
          <a:p>
            <a:pPr marL="0" indent="0">
              <a:buNone/>
            </a:pPr>
            <a:r>
              <a:rPr lang="en-US" sz="2600" dirty="0"/>
              <a:t>Implementing advanced technological solutions to enhance monitoring and control over processes related to subsidy distribution and land use.</a:t>
            </a:r>
            <a:endParaRPr lang="bg-BG" sz="2600" dirty="0"/>
          </a:p>
          <a:p>
            <a:pPr marL="0" indent="0">
              <a:buNone/>
            </a:pPr>
            <a:endParaRPr lang="en-US" sz="2600" dirty="0"/>
          </a:p>
          <a:p>
            <a:r>
              <a:rPr lang="en-US" sz="2600" dirty="0"/>
              <a:t>1.2 Integration of Information from Public Registers:</a:t>
            </a:r>
          </a:p>
          <a:p>
            <a:pPr marL="0" indent="0">
              <a:buNone/>
            </a:pPr>
            <a:r>
              <a:rPr lang="en-US" sz="2600" dirty="0"/>
              <a:t>Integrating data from public registers to cross-reference and verify the information provided in subsidy applications, lease agreements, and land use declarations</a:t>
            </a:r>
          </a:p>
          <a:p>
            <a:endParaRPr lang="bg-BG" dirty="0"/>
          </a:p>
        </p:txBody>
      </p:sp>
    </p:spTree>
    <p:extLst>
      <p:ext uri="{BB962C8B-B14F-4D97-AF65-F5344CB8AC3E}">
        <p14:creationId xmlns:p14="http://schemas.microsoft.com/office/powerpoint/2010/main" val="1415059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a:extLst>
              <a:ext uri="{FF2B5EF4-FFF2-40B4-BE49-F238E27FC236}">
                <a16:creationId xmlns:a16="http://schemas.microsoft.com/office/drawing/2014/main" id="{6E17F30D-BA91-7C68-84F3-2C8EA2F8390C}"/>
              </a:ext>
            </a:extLst>
          </p:cNvPr>
          <p:cNvSpPr>
            <a:spLocks noGrp="1"/>
          </p:cNvSpPr>
          <p:nvPr>
            <p:ph idx="1"/>
          </p:nvPr>
        </p:nvSpPr>
        <p:spPr>
          <a:xfrm>
            <a:off x="2637849" y="1264595"/>
            <a:ext cx="8915400" cy="5048655"/>
          </a:xfrm>
        </p:spPr>
        <p:txBody>
          <a:bodyPr>
            <a:normAutofit/>
          </a:bodyPr>
          <a:lstStyle/>
          <a:p>
            <a:r>
              <a:rPr lang="en-US" sz="2000" dirty="0"/>
              <a:t>1.3 Verification of Information from the Civil Status Register:</a:t>
            </a:r>
          </a:p>
          <a:p>
            <a:pPr marL="0" indent="0">
              <a:buNone/>
            </a:pPr>
            <a:r>
              <a:rPr lang="en-US" sz="2000" dirty="0"/>
              <a:t>Cross-checking information from the Civil Status Register, including addresses, with the data provided in applications under Article 69 of the RALOUAL. This includes short-time contracts without notarization, even if registered in the system (ISAC).</a:t>
            </a:r>
            <a:endParaRPr lang="bg-BG" sz="2000" dirty="0"/>
          </a:p>
          <a:p>
            <a:endParaRPr lang="en-US" sz="2000" dirty="0"/>
          </a:p>
          <a:p>
            <a:r>
              <a:rPr lang="en-US" sz="2000" dirty="0"/>
              <a:t>1.4 Verification of short-term contracts  participants:</a:t>
            </a:r>
          </a:p>
          <a:p>
            <a:pPr marL="0" indent="0">
              <a:buNone/>
            </a:pPr>
            <a:r>
              <a:rPr lang="en-US" sz="2000" dirty="0"/>
              <a:t>Verification of agricultural landowners involved in short-term rental contracts who are found not to be long-term residents of the country or who live in another settlement.</a:t>
            </a:r>
            <a:endParaRPr lang="bg-BG" dirty="0"/>
          </a:p>
        </p:txBody>
      </p:sp>
    </p:spTree>
    <p:extLst>
      <p:ext uri="{BB962C8B-B14F-4D97-AF65-F5344CB8AC3E}">
        <p14:creationId xmlns:p14="http://schemas.microsoft.com/office/powerpoint/2010/main" val="2538827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9F1B4B25-FE91-88A6-845B-3EF42A4E9663}"/>
              </a:ext>
            </a:extLst>
          </p:cNvPr>
          <p:cNvSpPr>
            <a:spLocks noGrp="1"/>
          </p:cNvSpPr>
          <p:nvPr>
            <p:ph type="ctrTitle"/>
          </p:nvPr>
        </p:nvSpPr>
        <p:spPr>
          <a:xfrm>
            <a:off x="2560031" y="380406"/>
            <a:ext cx="6794663" cy="589624"/>
          </a:xfrm>
        </p:spPr>
        <p:txBody>
          <a:bodyPr>
            <a:normAutofit/>
          </a:bodyPr>
          <a:lstStyle/>
          <a:p>
            <a:r>
              <a:rPr lang="en-GB" sz="3200" b="1" dirty="0"/>
              <a:t>G. Indicators</a:t>
            </a:r>
            <a:endParaRPr lang="bg-BG" sz="3200" b="1" dirty="0"/>
          </a:p>
        </p:txBody>
      </p:sp>
      <p:graphicFrame>
        <p:nvGraphicFramePr>
          <p:cNvPr id="7" name="Таблица 6">
            <a:extLst>
              <a:ext uri="{FF2B5EF4-FFF2-40B4-BE49-F238E27FC236}">
                <a16:creationId xmlns:a16="http://schemas.microsoft.com/office/drawing/2014/main" id="{18DD55AA-0166-E794-974E-F23B4894268F}"/>
              </a:ext>
            </a:extLst>
          </p:cNvPr>
          <p:cNvGraphicFramePr>
            <a:graphicFrameLocks noGrp="1"/>
          </p:cNvGraphicFramePr>
          <p:nvPr>
            <p:extLst>
              <p:ext uri="{D42A27DB-BD31-4B8C-83A1-F6EECF244321}">
                <p14:modId xmlns:p14="http://schemas.microsoft.com/office/powerpoint/2010/main" val="275536358"/>
              </p:ext>
            </p:extLst>
          </p:nvPr>
        </p:nvGraphicFramePr>
        <p:xfrm>
          <a:off x="3326859" y="2042809"/>
          <a:ext cx="6420255" cy="3453318"/>
        </p:xfrm>
        <a:graphic>
          <a:graphicData uri="http://schemas.openxmlformats.org/drawingml/2006/table">
            <a:tbl>
              <a:tblPr firstRow="1" firstCol="1" bandRow="1"/>
              <a:tblGrid>
                <a:gridCol w="4981927">
                  <a:extLst>
                    <a:ext uri="{9D8B030D-6E8A-4147-A177-3AD203B41FA5}">
                      <a16:colId xmlns:a16="http://schemas.microsoft.com/office/drawing/2014/main" val="1270172462"/>
                    </a:ext>
                  </a:extLst>
                </a:gridCol>
                <a:gridCol w="1438328">
                  <a:extLst>
                    <a:ext uri="{9D8B030D-6E8A-4147-A177-3AD203B41FA5}">
                      <a16:colId xmlns:a16="http://schemas.microsoft.com/office/drawing/2014/main" val="274294121"/>
                    </a:ext>
                  </a:extLst>
                </a:gridCol>
              </a:tblGrid>
              <a:tr h="435979">
                <a:tc>
                  <a:txBody>
                    <a:bodyPr/>
                    <a:lstStyle/>
                    <a:p>
                      <a:pPr>
                        <a:lnSpc>
                          <a:spcPct val="107000"/>
                        </a:lnSpc>
                        <a:spcAft>
                          <a:spcPts val="800"/>
                        </a:spcAft>
                      </a:pPr>
                      <a:r>
                        <a:rPr lang="en-US" sz="2000" b="1" kern="0" dirty="0">
                          <a:solidFill>
                            <a:srgbClr val="000000"/>
                          </a:solidFill>
                          <a:effectLst/>
                          <a:latin typeface="+mj-lt"/>
                          <a:ea typeface="Times New Roman" panose="02020603050405020304" pitchFamily="18" charset="0"/>
                          <a:cs typeface="Times New Roman" panose="02020603050405020304" pitchFamily="18" charset="0"/>
                        </a:rPr>
                        <a:t>Indicators</a:t>
                      </a:r>
                      <a:endParaRPr lang="bg-BG" sz="2000" kern="100" dirty="0">
                        <a:effectLst/>
                        <a:latin typeface="+mj-lt"/>
                        <a:ea typeface="Aptos" panose="020B000402020202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en-US" sz="2000" b="1" kern="0">
                          <a:solidFill>
                            <a:srgbClr val="000000"/>
                          </a:solidFill>
                          <a:effectLst/>
                          <a:latin typeface="+mj-lt"/>
                          <a:ea typeface="Times New Roman" panose="02020603050405020304" pitchFamily="18" charset="0"/>
                          <a:cs typeface="Times New Roman" panose="02020603050405020304" pitchFamily="18" charset="0"/>
                        </a:rPr>
                        <a:t>Dimension</a:t>
                      </a:r>
                      <a:endParaRPr lang="bg-BG" sz="2000" kern="100">
                        <a:effectLst/>
                        <a:latin typeface="+mj-lt"/>
                        <a:ea typeface="Aptos" panose="020B000402020202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74967734"/>
                  </a:ext>
                </a:extLst>
              </a:tr>
              <a:tr h="435979">
                <a:tc>
                  <a:txBody>
                    <a:bodyPr/>
                    <a:lstStyle/>
                    <a:p>
                      <a:pPr>
                        <a:lnSpc>
                          <a:spcPct val="107000"/>
                        </a:lnSpc>
                        <a:spcAft>
                          <a:spcPts val="800"/>
                        </a:spcAft>
                      </a:pPr>
                      <a:r>
                        <a:rPr lang="en-US" sz="2000" b="1" kern="0" dirty="0">
                          <a:solidFill>
                            <a:srgbClr val="000000"/>
                          </a:solidFill>
                          <a:effectLst/>
                          <a:latin typeface="+mj-lt"/>
                          <a:ea typeface="Times New Roman" panose="02020603050405020304" pitchFamily="18" charset="0"/>
                          <a:cs typeface="Times New Roman" panose="02020603050405020304" pitchFamily="18" charset="0"/>
                        </a:rPr>
                        <a:t> </a:t>
                      </a:r>
                      <a:endParaRPr lang="bg-BG" sz="2000" kern="100" dirty="0">
                        <a:effectLst/>
                        <a:latin typeface="+mj-lt"/>
                        <a:ea typeface="Aptos" panose="020B000402020202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en-US" sz="2000" kern="0">
                          <a:solidFill>
                            <a:srgbClr val="000000"/>
                          </a:solidFill>
                          <a:effectLst/>
                          <a:latin typeface="+mj-lt"/>
                          <a:ea typeface="Times New Roman" panose="02020603050405020304" pitchFamily="18" charset="0"/>
                          <a:cs typeface="Times New Roman" panose="02020603050405020304" pitchFamily="18" charset="0"/>
                        </a:rPr>
                        <a:t> </a:t>
                      </a:r>
                      <a:endParaRPr lang="bg-BG" sz="2000" kern="100">
                        <a:effectLst/>
                        <a:latin typeface="+mj-lt"/>
                        <a:ea typeface="Aptos" panose="020B0004020202020204" pitchFamily="34" charset="0"/>
                        <a:cs typeface="Times New Roman" panose="02020603050405020304" pitchFamily="18" charset="0"/>
                      </a:endParaRPr>
                    </a:p>
                  </a:txBody>
                  <a:tcPr marL="44450" marR="444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6641723"/>
                  </a:ext>
                </a:extLst>
              </a:tr>
              <a:tr h="435979">
                <a:tc>
                  <a:txBody>
                    <a:bodyPr/>
                    <a:lstStyle/>
                    <a:p>
                      <a:pPr>
                        <a:lnSpc>
                          <a:spcPct val="107000"/>
                        </a:lnSpc>
                        <a:spcAft>
                          <a:spcPts val="800"/>
                        </a:spcAft>
                      </a:pPr>
                      <a:r>
                        <a:rPr lang="en-US" sz="2000" kern="0" dirty="0">
                          <a:solidFill>
                            <a:srgbClr val="000000"/>
                          </a:solidFill>
                          <a:effectLst/>
                          <a:latin typeface="+mj-lt"/>
                          <a:ea typeface="Times New Roman" panose="02020603050405020304" pitchFamily="18" charset="0"/>
                          <a:cs typeface="Times New Roman" panose="02020603050405020304" pitchFamily="18" charset="0"/>
                        </a:rPr>
                        <a:t>Non-compliance</a:t>
                      </a:r>
                      <a:endParaRPr lang="bg-BG" sz="2000" kern="100" dirty="0">
                        <a:effectLst/>
                        <a:latin typeface="+mj-lt"/>
                        <a:ea typeface="Aptos" panose="020B000402020202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US" sz="2000" kern="0">
                          <a:solidFill>
                            <a:srgbClr val="000000"/>
                          </a:solidFill>
                          <a:effectLst/>
                          <a:latin typeface="+mj-lt"/>
                          <a:ea typeface="Times New Roman" panose="02020603050405020304" pitchFamily="18" charset="0"/>
                          <a:cs typeface="Times New Roman" panose="02020603050405020304" pitchFamily="18" charset="0"/>
                        </a:rPr>
                        <a:t>%</a:t>
                      </a:r>
                      <a:endParaRPr lang="bg-BG" sz="2000" kern="100">
                        <a:effectLst/>
                        <a:latin typeface="+mj-lt"/>
                        <a:ea typeface="Aptos" panose="020B000402020202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0419151"/>
                  </a:ext>
                </a:extLst>
              </a:tr>
              <a:tr h="435979">
                <a:tc>
                  <a:txBody>
                    <a:bodyPr/>
                    <a:lstStyle/>
                    <a:p>
                      <a:pPr>
                        <a:lnSpc>
                          <a:spcPct val="107000"/>
                        </a:lnSpc>
                        <a:spcAft>
                          <a:spcPts val="800"/>
                        </a:spcAft>
                      </a:pPr>
                      <a:r>
                        <a:rPr lang="en-US" sz="2000" kern="0" dirty="0">
                          <a:solidFill>
                            <a:srgbClr val="000000"/>
                          </a:solidFill>
                          <a:effectLst/>
                          <a:latin typeface="+mj-lt"/>
                          <a:ea typeface="Times New Roman" panose="02020603050405020304" pitchFamily="18" charset="0"/>
                          <a:cs typeface="Times New Roman" panose="02020603050405020304" pitchFamily="18" charset="0"/>
                        </a:rPr>
                        <a:t> </a:t>
                      </a:r>
                      <a:endParaRPr lang="bg-BG" sz="2000" kern="100" dirty="0">
                        <a:effectLst/>
                        <a:latin typeface="+mj-lt"/>
                        <a:ea typeface="Aptos" panose="020B000402020202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bg-BG" sz="2000">
                        <a:effectLst/>
                        <a:latin typeface="+mj-lt"/>
                      </a:endParaRPr>
                    </a:p>
                  </a:txBody>
                  <a:tcPr marL="44450" marR="444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28552432"/>
                  </a:ext>
                </a:extLst>
              </a:tr>
              <a:tr h="435979">
                <a:tc>
                  <a:txBody>
                    <a:bodyPr/>
                    <a:lstStyle/>
                    <a:p>
                      <a:pPr>
                        <a:lnSpc>
                          <a:spcPct val="107000"/>
                        </a:lnSpc>
                        <a:spcAft>
                          <a:spcPts val="800"/>
                        </a:spcAft>
                      </a:pPr>
                      <a:r>
                        <a:rPr lang="en-US" sz="2000" kern="0" dirty="0">
                          <a:solidFill>
                            <a:srgbClr val="000000"/>
                          </a:solidFill>
                          <a:effectLst/>
                          <a:latin typeface="+mj-lt"/>
                          <a:ea typeface="Times New Roman" panose="02020603050405020304" pitchFamily="18" charset="0"/>
                          <a:cs typeface="Times New Roman" panose="02020603050405020304" pitchFamily="18" charset="0"/>
                        </a:rPr>
                        <a:t>Short-time contracts (agricultural land)</a:t>
                      </a:r>
                      <a:endParaRPr lang="bg-BG" sz="2000" kern="100" dirty="0">
                        <a:effectLst/>
                        <a:latin typeface="+mj-lt"/>
                        <a:ea typeface="Aptos" panose="020B000402020202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US" sz="2000" kern="0" dirty="0">
                          <a:solidFill>
                            <a:srgbClr val="000000"/>
                          </a:solidFill>
                          <a:effectLst/>
                          <a:latin typeface="+mj-lt"/>
                          <a:ea typeface="Times New Roman" panose="02020603050405020304" pitchFamily="18" charset="0"/>
                          <a:cs typeface="Times New Roman" panose="02020603050405020304" pitchFamily="18" charset="0"/>
                        </a:rPr>
                        <a:t>Num / %</a:t>
                      </a:r>
                      <a:endParaRPr lang="bg-BG" sz="2000" kern="100" dirty="0">
                        <a:effectLst/>
                        <a:latin typeface="+mj-lt"/>
                        <a:ea typeface="Aptos" panose="020B000402020202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278156"/>
                  </a:ext>
                </a:extLst>
              </a:tr>
              <a:tr h="435979">
                <a:tc>
                  <a:txBody>
                    <a:bodyPr/>
                    <a:lstStyle/>
                    <a:p>
                      <a:pPr>
                        <a:lnSpc>
                          <a:spcPct val="107000"/>
                        </a:lnSpc>
                        <a:spcAft>
                          <a:spcPts val="800"/>
                        </a:spcAft>
                      </a:pPr>
                      <a:r>
                        <a:rPr lang="en-US" sz="2000" kern="0" dirty="0">
                          <a:solidFill>
                            <a:srgbClr val="000000"/>
                          </a:solidFill>
                          <a:effectLst/>
                          <a:latin typeface="+mj-lt"/>
                          <a:ea typeface="Times New Roman" panose="02020603050405020304" pitchFamily="18" charset="0"/>
                          <a:cs typeface="Times New Roman" panose="02020603050405020304" pitchFamily="18" charset="0"/>
                        </a:rPr>
                        <a:t> </a:t>
                      </a:r>
                      <a:endParaRPr lang="bg-BG" sz="2000" kern="100" dirty="0">
                        <a:effectLst/>
                        <a:latin typeface="+mj-lt"/>
                        <a:ea typeface="Aptos" panose="020B000402020202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bg-BG" sz="2000">
                        <a:effectLst/>
                        <a:latin typeface="+mj-lt"/>
                      </a:endParaRPr>
                    </a:p>
                  </a:txBody>
                  <a:tcPr marL="44450" marR="444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0155639"/>
                  </a:ext>
                </a:extLst>
              </a:tr>
              <a:tr h="837444">
                <a:tc>
                  <a:txBody>
                    <a:bodyPr/>
                    <a:lstStyle/>
                    <a:p>
                      <a:pPr>
                        <a:lnSpc>
                          <a:spcPct val="107000"/>
                        </a:lnSpc>
                        <a:spcAft>
                          <a:spcPts val="800"/>
                        </a:spcAft>
                      </a:pPr>
                      <a:r>
                        <a:rPr lang="en-US" sz="2000" kern="0" dirty="0">
                          <a:solidFill>
                            <a:srgbClr val="000000"/>
                          </a:solidFill>
                          <a:effectLst/>
                          <a:latin typeface="+mj-lt"/>
                          <a:ea typeface="Times New Roman" panose="02020603050405020304" pitchFamily="18" charset="0"/>
                          <a:cs typeface="Times New Roman" panose="02020603050405020304" pitchFamily="18" charset="0"/>
                        </a:rPr>
                        <a:t>People who live in another place (agricultural owners – contractors)</a:t>
                      </a:r>
                      <a:endParaRPr lang="bg-BG" sz="2000" kern="100" dirty="0">
                        <a:effectLst/>
                        <a:latin typeface="+mj-lt"/>
                        <a:ea typeface="Aptos" panose="020B000402020202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en-US" sz="2000" kern="0" dirty="0">
                          <a:solidFill>
                            <a:srgbClr val="000000"/>
                          </a:solidFill>
                          <a:effectLst/>
                          <a:latin typeface="+mj-lt"/>
                          <a:ea typeface="Times New Roman" panose="02020603050405020304" pitchFamily="18" charset="0"/>
                          <a:cs typeface="Times New Roman" panose="02020603050405020304" pitchFamily="18" charset="0"/>
                        </a:rPr>
                        <a:t>Num / %</a:t>
                      </a:r>
                      <a:endParaRPr lang="bg-BG" sz="2000" kern="100" dirty="0">
                        <a:effectLst/>
                        <a:latin typeface="+mj-lt"/>
                        <a:ea typeface="Aptos" panose="020B000402020202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43101166"/>
                  </a:ext>
                </a:extLst>
              </a:tr>
            </a:tbl>
          </a:graphicData>
        </a:graphic>
      </p:graphicFrame>
    </p:spTree>
    <p:extLst>
      <p:ext uri="{BB962C8B-B14F-4D97-AF65-F5344CB8AC3E}">
        <p14:creationId xmlns:p14="http://schemas.microsoft.com/office/powerpoint/2010/main" val="2958703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90429194-86EC-A970-2E84-F5854943CCDC}"/>
              </a:ext>
            </a:extLst>
          </p:cNvPr>
          <p:cNvSpPr>
            <a:spLocks noGrp="1"/>
          </p:cNvSpPr>
          <p:nvPr>
            <p:ph type="title"/>
          </p:nvPr>
        </p:nvSpPr>
        <p:spPr>
          <a:xfrm>
            <a:off x="2170925" y="1587147"/>
            <a:ext cx="5231826" cy="650214"/>
          </a:xfrm>
        </p:spPr>
        <p:txBody>
          <a:bodyPr>
            <a:normAutofit/>
          </a:bodyPr>
          <a:lstStyle/>
          <a:p>
            <a:r>
              <a:rPr lang="en-GB" sz="3200" dirty="0"/>
              <a:t>Explanation of indicators</a:t>
            </a:r>
            <a:endParaRPr lang="bg-BG" sz="3200" dirty="0"/>
          </a:p>
        </p:txBody>
      </p:sp>
      <p:sp>
        <p:nvSpPr>
          <p:cNvPr id="4" name="Подзаглавие 2">
            <a:extLst>
              <a:ext uri="{FF2B5EF4-FFF2-40B4-BE49-F238E27FC236}">
                <a16:creationId xmlns:a16="http://schemas.microsoft.com/office/drawing/2014/main" id="{41C95081-9780-B526-317C-92FF838F4BC9}"/>
              </a:ext>
            </a:extLst>
          </p:cNvPr>
          <p:cNvSpPr>
            <a:spLocks noGrp="1"/>
          </p:cNvSpPr>
          <p:nvPr>
            <p:ph idx="1"/>
          </p:nvPr>
        </p:nvSpPr>
        <p:spPr>
          <a:xfrm>
            <a:off x="1772056" y="2749687"/>
            <a:ext cx="9181290" cy="3566808"/>
          </a:xfrm>
        </p:spPr>
        <p:txBody>
          <a:bodyPr>
            <a:normAutofit/>
          </a:bodyPr>
          <a:lstStyle/>
          <a:p>
            <a:pPr marL="0" indent="0" algn="just">
              <a:buNone/>
            </a:pPr>
            <a:endParaRPr lang="en-US" sz="2000" dirty="0"/>
          </a:p>
          <a:p>
            <a:pPr algn="just"/>
            <a:endParaRPr lang="bg-BG" dirty="0"/>
          </a:p>
        </p:txBody>
      </p:sp>
      <p:sp>
        <p:nvSpPr>
          <p:cNvPr id="6" name="Текстово поле 5">
            <a:extLst>
              <a:ext uri="{FF2B5EF4-FFF2-40B4-BE49-F238E27FC236}">
                <a16:creationId xmlns:a16="http://schemas.microsoft.com/office/drawing/2014/main" id="{863638E8-5A97-6E6B-EEF0-2CF7593B85FE}"/>
              </a:ext>
            </a:extLst>
          </p:cNvPr>
          <p:cNvSpPr txBox="1"/>
          <p:nvPr/>
        </p:nvSpPr>
        <p:spPr>
          <a:xfrm>
            <a:off x="2687267" y="2739335"/>
            <a:ext cx="7136860" cy="646331"/>
          </a:xfrm>
          <a:prstGeom prst="rect">
            <a:avLst/>
          </a:prstGeom>
          <a:noFill/>
        </p:spPr>
        <p:txBody>
          <a:bodyPr wrap="square">
            <a:spAutoFit/>
          </a:bodyPr>
          <a:lstStyle/>
          <a:p>
            <a:r>
              <a:rPr lang="en-US" dirty="0"/>
              <a:t>Percentage of non-compliance between the actual declared area and the legally required area for cultivation.</a:t>
            </a:r>
          </a:p>
        </p:txBody>
      </p:sp>
      <p:sp>
        <p:nvSpPr>
          <p:cNvPr id="8" name="Текстово поле 7">
            <a:extLst>
              <a:ext uri="{FF2B5EF4-FFF2-40B4-BE49-F238E27FC236}">
                <a16:creationId xmlns:a16="http://schemas.microsoft.com/office/drawing/2014/main" id="{5FB5F0D9-D1AF-E064-501C-6D06CB50CBD4}"/>
              </a:ext>
            </a:extLst>
          </p:cNvPr>
          <p:cNvSpPr txBox="1"/>
          <p:nvPr/>
        </p:nvSpPr>
        <p:spPr>
          <a:xfrm>
            <a:off x="2687267" y="3887640"/>
            <a:ext cx="6094378" cy="369332"/>
          </a:xfrm>
          <a:prstGeom prst="rect">
            <a:avLst/>
          </a:prstGeom>
          <a:noFill/>
        </p:spPr>
        <p:txBody>
          <a:bodyPr wrap="square">
            <a:spAutoFit/>
          </a:bodyPr>
          <a:lstStyle/>
          <a:p>
            <a:r>
              <a:rPr lang="en-US" sz="1800" kern="0" dirty="0">
                <a:solidFill>
                  <a:srgbClr val="000000"/>
                </a:solidFill>
                <a:effectLst/>
                <a:latin typeface="+mj-lt"/>
                <a:ea typeface="Times New Roman" panose="02020603050405020304" pitchFamily="18" charset="0"/>
                <a:cs typeface="Times New Roman" panose="02020603050405020304" pitchFamily="18" charset="0"/>
              </a:rPr>
              <a:t>Short-time contracts</a:t>
            </a:r>
            <a:r>
              <a:rPr lang="bg-BG" sz="1800" kern="0" dirty="0">
                <a:solidFill>
                  <a:srgbClr val="000000"/>
                </a:solidFill>
                <a:effectLst/>
                <a:latin typeface="+mj-lt"/>
                <a:ea typeface="Times New Roman" panose="02020603050405020304" pitchFamily="18" charset="0"/>
                <a:cs typeface="Times New Roman" panose="02020603050405020304" pitchFamily="18" charset="0"/>
              </a:rPr>
              <a:t>.</a:t>
            </a:r>
            <a:endParaRPr lang="bg-BG" dirty="0"/>
          </a:p>
        </p:txBody>
      </p:sp>
    </p:spTree>
    <p:extLst>
      <p:ext uri="{BB962C8B-B14F-4D97-AF65-F5344CB8AC3E}">
        <p14:creationId xmlns:p14="http://schemas.microsoft.com/office/powerpoint/2010/main" val="4112441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a:extLst>
              <a:ext uri="{FF2B5EF4-FFF2-40B4-BE49-F238E27FC236}">
                <a16:creationId xmlns:a16="http://schemas.microsoft.com/office/drawing/2014/main" id="{42802611-7396-991D-E4EE-9A8557FBFD19}"/>
              </a:ext>
            </a:extLst>
          </p:cNvPr>
          <p:cNvSpPr>
            <a:spLocks noGrp="1"/>
          </p:cNvSpPr>
          <p:nvPr>
            <p:ph idx="1"/>
          </p:nvPr>
        </p:nvSpPr>
        <p:spPr>
          <a:xfrm>
            <a:off x="4754410" y="3565221"/>
            <a:ext cx="2683179" cy="972732"/>
          </a:xfrm>
        </p:spPr>
        <p:txBody>
          <a:bodyPr>
            <a:normAutofit/>
          </a:bodyPr>
          <a:lstStyle/>
          <a:p>
            <a:r>
              <a:rPr lang="en-US" sz="4400" b="1" dirty="0"/>
              <a:t>Thanks!</a:t>
            </a:r>
            <a:endParaRPr lang="bg-BG" sz="4400" b="1" dirty="0"/>
          </a:p>
        </p:txBody>
      </p:sp>
    </p:spTree>
    <p:extLst>
      <p:ext uri="{BB962C8B-B14F-4D97-AF65-F5344CB8AC3E}">
        <p14:creationId xmlns:p14="http://schemas.microsoft.com/office/powerpoint/2010/main" val="3737504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8411EE27-4AC3-6646-295D-D6FEC5995454}"/>
              </a:ext>
            </a:extLst>
          </p:cNvPr>
          <p:cNvSpPr>
            <a:spLocks noGrp="1"/>
          </p:cNvSpPr>
          <p:nvPr>
            <p:ph type="title"/>
          </p:nvPr>
        </p:nvSpPr>
        <p:spPr>
          <a:xfrm>
            <a:off x="1658565" y="325877"/>
            <a:ext cx="10209181" cy="588464"/>
          </a:xfrm>
        </p:spPr>
        <p:txBody>
          <a:bodyPr>
            <a:noAutofit/>
          </a:bodyPr>
          <a:lstStyle/>
          <a:p>
            <a:r>
              <a:rPr lang="en-US" sz="3200" b="1" dirty="0"/>
              <a:t>Brief information on fraud with EU funds in Bulgaria</a:t>
            </a:r>
            <a:endParaRPr lang="bg-BG" sz="3200" b="1" dirty="0"/>
          </a:p>
        </p:txBody>
      </p:sp>
      <p:sp>
        <p:nvSpPr>
          <p:cNvPr id="3" name="Контейнер за съдържание 2">
            <a:extLst>
              <a:ext uri="{FF2B5EF4-FFF2-40B4-BE49-F238E27FC236}">
                <a16:creationId xmlns:a16="http://schemas.microsoft.com/office/drawing/2014/main" id="{EDB6DF59-9AF5-8A29-D5C6-3CD137BC91AA}"/>
              </a:ext>
            </a:extLst>
          </p:cNvPr>
          <p:cNvSpPr>
            <a:spLocks noGrp="1"/>
          </p:cNvSpPr>
          <p:nvPr>
            <p:ph idx="1"/>
          </p:nvPr>
        </p:nvSpPr>
        <p:spPr>
          <a:xfrm>
            <a:off x="1410509" y="1269400"/>
            <a:ext cx="10340503" cy="5355254"/>
          </a:xfrm>
        </p:spPr>
        <p:txBody>
          <a:bodyPr>
            <a:noAutofit/>
          </a:bodyPr>
          <a:lstStyle/>
          <a:p>
            <a:pPr marL="0" indent="0">
              <a:buNone/>
            </a:pPr>
            <a:endParaRPr lang="bg-BG" dirty="0">
              <a:latin typeface="+mj-lt"/>
            </a:endParaRPr>
          </a:p>
          <a:p>
            <a:pPr marL="0" indent="0">
              <a:lnSpc>
                <a:spcPct val="170000"/>
              </a:lnSpc>
              <a:buNone/>
            </a:pPr>
            <a:endParaRPr lang="en-US" dirty="0">
              <a:latin typeface="+mj-lt"/>
            </a:endParaRPr>
          </a:p>
          <a:p>
            <a:pPr marL="0" indent="0">
              <a:lnSpc>
                <a:spcPct val="170000"/>
              </a:lnSpc>
              <a:buNone/>
            </a:pPr>
            <a:endParaRPr lang="en-US" dirty="0">
              <a:latin typeface="+mj-lt"/>
            </a:endParaRPr>
          </a:p>
          <a:p>
            <a:pPr marL="0" indent="0">
              <a:lnSpc>
                <a:spcPct val="170000"/>
              </a:lnSpc>
              <a:buNone/>
            </a:pPr>
            <a:endParaRPr lang="en-US" dirty="0">
              <a:latin typeface="+mj-lt"/>
            </a:endParaRPr>
          </a:p>
          <a:p>
            <a:pPr marL="0" indent="0">
              <a:lnSpc>
                <a:spcPct val="170000"/>
              </a:lnSpc>
              <a:buNone/>
            </a:pPr>
            <a:endParaRPr lang="en-US" dirty="0">
              <a:latin typeface="+mj-lt"/>
            </a:endParaRPr>
          </a:p>
          <a:p>
            <a:pPr marL="0" indent="0">
              <a:lnSpc>
                <a:spcPct val="170000"/>
              </a:lnSpc>
              <a:buNone/>
            </a:pPr>
            <a:endParaRPr lang="en-US" dirty="0">
              <a:latin typeface="+mj-lt"/>
            </a:endParaRPr>
          </a:p>
          <a:p>
            <a:pPr marL="0" indent="0">
              <a:lnSpc>
                <a:spcPct val="170000"/>
              </a:lnSpc>
              <a:buNone/>
            </a:pPr>
            <a:endParaRPr lang="en-US" dirty="0">
              <a:latin typeface="+mj-lt"/>
            </a:endParaRPr>
          </a:p>
          <a:p>
            <a:pPr marL="0" indent="0" algn="just">
              <a:lnSpc>
                <a:spcPct val="170000"/>
              </a:lnSpc>
              <a:buNone/>
            </a:pPr>
            <a:r>
              <a:rPr lang="en-US" dirty="0">
                <a:latin typeface="+mj-lt"/>
              </a:rPr>
              <a:t>There is no systematized synthetic information on the number of agricultural frauds with European funds. There is no such presentation of information on fraud analysis needs when it comes to agricultural land subsidies.</a:t>
            </a:r>
            <a:endParaRPr lang="bg-BG" dirty="0">
              <a:latin typeface="+mj-lt"/>
            </a:endParaRPr>
          </a:p>
        </p:txBody>
      </p:sp>
      <p:graphicFrame>
        <p:nvGraphicFramePr>
          <p:cNvPr id="4" name="Диаграма 3">
            <a:extLst>
              <a:ext uri="{FF2B5EF4-FFF2-40B4-BE49-F238E27FC236}">
                <a16:creationId xmlns:a16="http://schemas.microsoft.com/office/drawing/2014/main" id="{231503E9-9583-BC6D-F08D-0F4B3DF97BB7}"/>
              </a:ext>
            </a:extLst>
          </p:cNvPr>
          <p:cNvGraphicFramePr>
            <a:graphicFrameLocks/>
          </p:cNvGraphicFramePr>
          <p:nvPr>
            <p:extLst>
              <p:ext uri="{D42A27DB-BD31-4B8C-83A1-F6EECF244321}">
                <p14:modId xmlns:p14="http://schemas.microsoft.com/office/powerpoint/2010/main" val="267671290"/>
              </p:ext>
            </p:extLst>
          </p:nvPr>
        </p:nvGraphicFramePr>
        <p:xfrm>
          <a:off x="1892028" y="1147745"/>
          <a:ext cx="8069095" cy="370143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32754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EE81F86F-66C3-3AA2-6522-2A7FE1EA44B6}"/>
              </a:ext>
            </a:extLst>
          </p:cNvPr>
          <p:cNvSpPr>
            <a:spLocks noGrp="1"/>
          </p:cNvSpPr>
          <p:nvPr>
            <p:ph type="title"/>
          </p:nvPr>
        </p:nvSpPr>
        <p:spPr/>
        <p:txBody>
          <a:bodyPr>
            <a:normAutofit/>
          </a:bodyPr>
          <a:lstStyle/>
          <a:p>
            <a:r>
              <a:rPr lang="en-US" sz="3200" b="1" dirty="0"/>
              <a:t>A. Legal Aspects of Combating Fraud in EU Funds (Bulgaria). </a:t>
            </a:r>
            <a:endParaRPr lang="bg-BG" sz="3200" b="1" dirty="0"/>
          </a:p>
        </p:txBody>
      </p:sp>
      <p:sp>
        <p:nvSpPr>
          <p:cNvPr id="3" name="Контейнер за съдържание 2">
            <a:extLst>
              <a:ext uri="{FF2B5EF4-FFF2-40B4-BE49-F238E27FC236}">
                <a16:creationId xmlns:a16="http://schemas.microsoft.com/office/drawing/2014/main" id="{491012F4-F5A7-4CEB-5413-B32734B71276}"/>
              </a:ext>
            </a:extLst>
          </p:cNvPr>
          <p:cNvSpPr>
            <a:spLocks noGrp="1"/>
          </p:cNvSpPr>
          <p:nvPr>
            <p:ph idx="1"/>
          </p:nvPr>
        </p:nvSpPr>
        <p:spPr/>
        <p:txBody>
          <a:bodyPr>
            <a:normAutofit lnSpcReduction="10000"/>
          </a:bodyPr>
          <a:lstStyle/>
          <a:p>
            <a:pPr>
              <a:lnSpc>
                <a:spcPct val="107000"/>
              </a:lnSpc>
              <a:spcAft>
                <a:spcPts val="800"/>
              </a:spcAft>
            </a:pPr>
            <a:r>
              <a:rPr lang="en-US" sz="1800" kern="0" dirty="0">
                <a:effectLst/>
                <a:latin typeface="+mj-lt"/>
                <a:ea typeface="Times New Roman" panose="02020603050405020304" pitchFamily="18" charset="0"/>
                <a:cs typeface="Times New Roman" panose="02020603050405020304" pitchFamily="18" charset="0"/>
              </a:rPr>
              <a:t>In 2017, Directive (EU) 2017/1371 (PIF) was transposed into criminal law. At the beginning of 2023, Bulgaria adopted a new Strategy for Combating Fraud. Through this strategy, the idea of a systemic approach to combating fraud was established, meaning:</a:t>
            </a:r>
            <a:endParaRPr lang="bg-BG" sz="1800" kern="100" dirty="0">
              <a:effectLst/>
              <a:latin typeface="+mj-lt"/>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228600" algn="l"/>
              </a:tabLst>
            </a:pPr>
            <a:r>
              <a:rPr lang="en-US" sz="1800" kern="0" dirty="0">
                <a:effectLst/>
                <a:latin typeface="+mj-lt"/>
                <a:ea typeface="Times New Roman" panose="02020603050405020304" pitchFamily="18" charset="0"/>
                <a:cs typeface="Times New Roman" panose="02020603050405020304" pitchFamily="18" charset="0"/>
              </a:rPr>
              <a:t>Introduction of a common conceptual framework.</a:t>
            </a:r>
            <a:endParaRPr lang="bg-BG" sz="1800" kern="100" dirty="0">
              <a:effectLst/>
              <a:latin typeface="+mj-lt"/>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228600" algn="l"/>
              </a:tabLst>
            </a:pPr>
            <a:r>
              <a:rPr lang="en-US" sz="1800" kern="0" dirty="0">
                <a:effectLst/>
                <a:latin typeface="+mj-lt"/>
                <a:ea typeface="Times New Roman" panose="02020603050405020304" pitchFamily="18" charset="0"/>
                <a:cs typeface="Times New Roman" panose="02020603050405020304" pitchFamily="18" charset="0"/>
              </a:rPr>
              <a:t>Comprehensive harmonization of legislation - seeking the objectives of the Directive through other acts.</a:t>
            </a:r>
            <a:endParaRPr lang="bg-BG" sz="1800" kern="100" dirty="0">
              <a:effectLst/>
              <a:latin typeface="+mj-lt"/>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228600" algn="l"/>
              </a:tabLst>
            </a:pPr>
            <a:r>
              <a:rPr lang="en-US" sz="1800" kern="0" dirty="0">
                <a:effectLst/>
                <a:latin typeface="+mj-lt"/>
                <a:ea typeface="Times New Roman" panose="02020603050405020304" pitchFamily="18" charset="0"/>
                <a:cs typeface="Times New Roman" panose="02020603050405020304" pitchFamily="18" charset="0"/>
              </a:rPr>
              <a:t>Integration of new technologies and utilization of new technological tools in the prevention and detection of fraud in EU funds.</a:t>
            </a:r>
            <a:endParaRPr lang="bg-BG" sz="1800" kern="100" dirty="0">
              <a:effectLst/>
              <a:latin typeface="+mj-lt"/>
              <a:ea typeface="Aptos" panose="020B0004020202020204" pitchFamily="34" charset="0"/>
              <a:cs typeface="Times New Roman" panose="02020603050405020304" pitchFamily="18" charset="0"/>
            </a:endParaRPr>
          </a:p>
          <a:p>
            <a:pPr>
              <a:lnSpc>
                <a:spcPct val="107000"/>
              </a:lnSpc>
              <a:spcAft>
                <a:spcPts val="800"/>
              </a:spcAft>
            </a:pPr>
            <a:r>
              <a:rPr lang="en-US" sz="1800" kern="0" dirty="0">
                <a:effectLst/>
                <a:latin typeface="+mj-lt"/>
                <a:ea typeface="Times New Roman" panose="02020603050405020304" pitchFamily="18" charset="0"/>
                <a:cs typeface="Times New Roman" panose="02020603050405020304" pitchFamily="18" charset="0"/>
              </a:rPr>
              <a:t>We can talk about new approaches to reduce unpredictability.</a:t>
            </a:r>
            <a:endParaRPr lang="bg-BG" dirty="0">
              <a:latin typeface="+mj-lt"/>
            </a:endParaRPr>
          </a:p>
        </p:txBody>
      </p:sp>
    </p:spTree>
    <p:extLst>
      <p:ext uri="{BB962C8B-B14F-4D97-AF65-F5344CB8AC3E}">
        <p14:creationId xmlns:p14="http://schemas.microsoft.com/office/powerpoint/2010/main" val="139573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20EE8D33-54C5-72A6-C59A-254572766510}"/>
              </a:ext>
            </a:extLst>
          </p:cNvPr>
          <p:cNvSpPr>
            <a:spLocks noGrp="1"/>
          </p:cNvSpPr>
          <p:nvPr>
            <p:ph type="title"/>
          </p:nvPr>
        </p:nvSpPr>
        <p:spPr>
          <a:xfrm>
            <a:off x="1848255" y="624110"/>
            <a:ext cx="10019490" cy="1280890"/>
          </a:xfrm>
        </p:spPr>
        <p:txBody>
          <a:bodyPr>
            <a:noAutofit/>
          </a:bodyPr>
          <a:lstStyle/>
          <a:p>
            <a:r>
              <a:rPr lang="en-US" sz="3200" b="1" dirty="0"/>
              <a:t>B. Normative basis of fraud with EU funds. Criminal law framework for these crimes in Bulgaria.</a:t>
            </a:r>
            <a:endParaRPr lang="bg-BG" sz="3200" b="1" dirty="0"/>
          </a:p>
        </p:txBody>
      </p:sp>
      <p:sp>
        <p:nvSpPr>
          <p:cNvPr id="3" name="Контейнер за съдържание 2">
            <a:extLst>
              <a:ext uri="{FF2B5EF4-FFF2-40B4-BE49-F238E27FC236}">
                <a16:creationId xmlns:a16="http://schemas.microsoft.com/office/drawing/2014/main" id="{8C1A34D8-81D1-3445-6B24-6502DEBE093C}"/>
              </a:ext>
            </a:extLst>
          </p:cNvPr>
          <p:cNvSpPr>
            <a:spLocks noGrp="1"/>
          </p:cNvSpPr>
          <p:nvPr>
            <p:ph idx="1"/>
          </p:nvPr>
        </p:nvSpPr>
        <p:spPr>
          <a:xfrm>
            <a:off x="1468876" y="3538448"/>
            <a:ext cx="10570756" cy="3728113"/>
          </a:xfrm>
        </p:spPr>
        <p:txBody>
          <a:bodyPr>
            <a:normAutofit/>
          </a:bodyPr>
          <a:lstStyle/>
          <a:p>
            <a:r>
              <a:rPr lang="en-US" sz="2400" dirty="0"/>
              <a:t>Financial embezzlement [Article 202(2) and(3) of the CC]. </a:t>
            </a:r>
          </a:p>
          <a:p>
            <a:r>
              <a:rPr lang="en-US" sz="2400" dirty="0"/>
              <a:t>Document frauds[Article 212(3) of the CC]. </a:t>
            </a:r>
          </a:p>
          <a:p>
            <a:r>
              <a:rPr lang="en-US" sz="2400" dirty="0"/>
              <a:t>False information [Article 248a(2) and (3) of the CC]. </a:t>
            </a:r>
          </a:p>
          <a:p>
            <a:r>
              <a:rPr lang="en-US" sz="2400" dirty="0"/>
              <a:t>Illegal disbursement of funds[Article 248a(4) of the CC]. </a:t>
            </a:r>
          </a:p>
          <a:p>
            <a:r>
              <a:rPr lang="en-US" sz="2400" dirty="0"/>
              <a:t>Misuse of funds. [Article 254b of the CC</a:t>
            </a:r>
            <a:r>
              <a:rPr lang="en-US" dirty="0"/>
              <a:t>]</a:t>
            </a:r>
          </a:p>
          <a:p>
            <a:endParaRPr lang="bg-BG" dirty="0"/>
          </a:p>
        </p:txBody>
      </p:sp>
      <p:sp>
        <p:nvSpPr>
          <p:cNvPr id="5" name="Текстово поле 4">
            <a:extLst>
              <a:ext uri="{FF2B5EF4-FFF2-40B4-BE49-F238E27FC236}">
                <a16:creationId xmlns:a16="http://schemas.microsoft.com/office/drawing/2014/main" id="{F8FD74D1-E575-5C74-8590-3107ED5376BD}"/>
              </a:ext>
            </a:extLst>
          </p:cNvPr>
          <p:cNvSpPr txBox="1"/>
          <p:nvPr/>
        </p:nvSpPr>
        <p:spPr>
          <a:xfrm>
            <a:off x="1760706" y="2029838"/>
            <a:ext cx="9581745" cy="584775"/>
          </a:xfrm>
          <a:prstGeom prst="rect">
            <a:avLst/>
          </a:prstGeom>
          <a:noFill/>
        </p:spPr>
        <p:txBody>
          <a:bodyPr wrap="square">
            <a:spAutoFit/>
          </a:bodyPr>
          <a:lstStyle/>
          <a:p>
            <a:r>
              <a:rPr lang="en-US" sz="1600" dirty="0"/>
              <a:t>However, based on the sense of (PIF) Directive regarding fraud with EU funds, crimes should be classified into substantive and non-substantive ones. Substantive crimes include:</a:t>
            </a:r>
            <a:endParaRPr lang="bg-BG" sz="1600" dirty="0"/>
          </a:p>
        </p:txBody>
      </p:sp>
      <p:sp>
        <p:nvSpPr>
          <p:cNvPr id="6" name="Заглавие 1">
            <a:extLst>
              <a:ext uri="{FF2B5EF4-FFF2-40B4-BE49-F238E27FC236}">
                <a16:creationId xmlns:a16="http://schemas.microsoft.com/office/drawing/2014/main" id="{147DB13A-D078-13A0-9313-696D6BB6052F}"/>
              </a:ext>
            </a:extLst>
          </p:cNvPr>
          <p:cNvSpPr txBox="1">
            <a:spLocks/>
          </p:cNvSpPr>
          <p:nvPr/>
        </p:nvSpPr>
        <p:spPr>
          <a:xfrm>
            <a:off x="1848255" y="2828835"/>
            <a:ext cx="8911687" cy="675634"/>
          </a:xfrm>
          <a:prstGeom prst="rect">
            <a:avLst/>
          </a:prstGeom>
        </p:spPr>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b="1" dirty="0"/>
              <a:t>Substantive crimes</a:t>
            </a:r>
            <a:r>
              <a:rPr lang="bg-BG" b="1" dirty="0"/>
              <a:t> </a:t>
            </a:r>
            <a:r>
              <a:rPr lang="bg-BG" dirty="0"/>
              <a:t>(</a:t>
            </a:r>
            <a:r>
              <a:rPr lang="en-GB" dirty="0"/>
              <a:t>Directly affecting EU funds.</a:t>
            </a:r>
            <a:r>
              <a:rPr lang="bg-BG" dirty="0"/>
              <a:t>)  </a:t>
            </a:r>
            <a:r>
              <a:rPr lang="en-GB" dirty="0"/>
              <a:t>: </a:t>
            </a:r>
            <a:endParaRPr lang="bg-BG" dirty="0"/>
          </a:p>
        </p:txBody>
      </p:sp>
    </p:spTree>
    <p:extLst>
      <p:ext uri="{BB962C8B-B14F-4D97-AF65-F5344CB8AC3E}">
        <p14:creationId xmlns:p14="http://schemas.microsoft.com/office/powerpoint/2010/main" val="2312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90718344-EA5F-E696-01B8-DBEB3279A9BA}"/>
              </a:ext>
            </a:extLst>
          </p:cNvPr>
          <p:cNvSpPr>
            <a:spLocks noGrp="1"/>
          </p:cNvSpPr>
          <p:nvPr>
            <p:ph type="title"/>
          </p:nvPr>
        </p:nvSpPr>
        <p:spPr>
          <a:xfrm>
            <a:off x="2303397" y="1092692"/>
            <a:ext cx="8911687" cy="852839"/>
          </a:xfrm>
        </p:spPr>
        <p:txBody>
          <a:bodyPr>
            <a:normAutofit/>
          </a:bodyPr>
          <a:lstStyle/>
          <a:p>
            <a:r>
              <a:rPr lang="en-GB" sz="2800" b="1" dirty="0"/>
              <a:t>Non-substantive crimes: </a:t>
            </a:r>
            <a:endParaRPr lang="bg-BG" sz="2800" b="1" dirty="0"/>
          </a:p>
        </p:txBody>
      </p:sp>
      <p:sp>
        <p:nvSpPr>
          <p:cNvPr id="3" name="Контейнер за съдържание 2">
            <a:extLst>
              <a:ext uri="{FF2B5EF4-FFF2-40B4-BE49-F238E27FC236}">
                <a16:creationId xmlns:a16="http://schemas.microsoft.com/office/drawing/2014/main" id="{AC37DA9F-3F5A-92D3-C0A1-70AAC5822C45}"/>
              </a:ext>
            </a:extLst>
          </p:cNvPr>
          <p:cNvSpPr>
            <a:spLocks noGrp="1"/>
          </p:cNvSpPr>
          <p:nvPr>
            <p:ph idx="1"/>
          </p:nvPr>
        </p:nvSpPr>
        <p:spPr>
          <a:xfrm>
            <a:off x="2182952" y="2201693"/>
            <a:ext cx="8915400" cy="3777622"/>
          </a:xfrm>
        </p:spPr>
        <p:txBody>
          <a:bodyPr/>
          <a:lstStyle/>
          <a:p>
            <a:r>
              <a:rPr lang="bg-BG" sz="2400" dirty="0"/>
              <a:t> </a:t>
            </a:r>
            <a:r>
              <a:rPr lang="en-US" sz="2400" dirty="0"/>
              <a:t>Some other document crimes (Articles 308–311 and Article 316 of the CC).</a:t>
            </a:r>
          </a:p>
          <a:p>
            <a:r>
              <a:rPr lang="en-US" sz="2400" dirty="0"/>
              <a:t>Crimes committed by official persons, in public service (Articles 282 and Article 285 of the CC);</a:t>
            </a:r>
          </a:p>
          <a:p>
            <a:r>
              <a:rPr lang="bg-BG" sz="2400" dirty="0"/>
              <a:t> </a:t>
            </a:r>
            <a:r>
              <a:rPr lang="en-US" sz="2400" dirty="0"/>
              <a:t>Crimes affecting the financial and tax system (Article 253 and Articles 255-256 of the CC).</a:t>
            </a:r>
          </a:p>
          <a:p>
            <a:endParaRPr lang="bg-BG" dirty="0"/>
          </a:p>
        </p:txBody>
      </p:sp>
    </p:spTree>
    <p:extLst>
      <p:ext uri="{BB962C8B-B14F-4D97-AF65-F5344CB8AC3E}">
        <p14:creationId xmlns:p14="http://schemas.microsoft.com/office/powerpoint/2010/main" val="4224899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A107EB4C-5964-CB3E-E844-A9EF3744A8E8}"/>
              </a:ext>
            </a:extLst>
          </p:cNvPr>
          <p:cNvSpPr>
            <a:spLocks noGrp="1"/>
          </p:cNvSpPr>
          <p:nvPr>
            <p:ph type="title"/>
          </p:nvPr>
        </p:nvSpPr>
        <p:spPr>
          <a:xfrm>
            <a:off x="1640156" y="526833"/>
            <a:ext cx="8911687" cy="1280890"/>
          </a:xfrm>
        </p:spPr>
        <p:txBody>
          <a:bodyPr/>
          <a:lstStyle/>
          <a:p>
            <a:r>
              <a:rPr lang="en-US" b="1" dirty="0"/>
              <a:t>Brief reflections on the criminal law related to fraud from EU funds</a:t>
            </a:r>
            <a:r>
              <a:rPr lang="bg-BG" b="1" dirty="0"/>
              <a:t>.</a:t>
            </a:r>
          </a:p>
        </p:txBody>
      </p:sp>
      <p:sp>
        <p:nvSpPr>
          <p:cNvPr id="3" name="Контейнер за съдържание 2">
            <a:extLst>
              <a:ext uri="{FF2B5EF4-FFF2-40B4-BE49-F238E27FC236}">
                <a16:creationId xmlns:a16="http://schemas.microsoft.com/office/drawing/2014/main" id="{28D81884-63A1-1EF9-85C8-FB1850A5584D}"/>
              </a:ext>
            </a:extLst>
          </p:cNvPr>
          <p:cNvSpPr>
            <a:spLocks noGrp="1"/>
          </p:cNvSpPr>
          <p:nvPr>
            <p:ph idx="1"/>
          </p:nvPr>
        </p:nvSpPr>
        <p:spPr>
          <a:xfrm>
            <a:off x="1581248" y="2324945"/>
            <a:ext cx="10152467" cy="4006222"/>
          </a:xfrm>
        </p:spPr>
        <p:txBody>
          <a:bodyPr>
            <a:normAutofit/>
          </a:bodyPr>
          <a:lstStyle/>
          <a:p>
            <a:pPr marL="0" indent="0">
              <a:buNone/>
            </a:pPr>
            <a:r>
              <a:rPr lang="en-US" sz="2000" dirty="0"/>
              <a:t>.</a:t>
            </a:r>
            <a:endParaRPr lang="bg-BG" sz="2000" dirty="0"/>
          </a:p>
        </p:txBody>
      </p:sp>
    </p:spTree>
    <p:extLst>
      <p:ext uri="{BB962C8B-B14F-4D97-AF65-F5344CB8AC3E}">
        <p14:creationId xmlns:p14="http://schemas.microsoft.com/office/powerpoint/2010/main" val="3123498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1AB9318B-637E-5F54-F3B9-5BD07B4E30EC}"/>
              </a:ext>
            </a:extLst>
          </p:cNvPr>
          <p:cNvSpPr>
            <a:spLocks noGrp="1"/>
          </p:cNvSpPr>
          <p:nvPr>
            <p:ph type="title"/>
          </p:nvPr>
        </p:nvSpPr>
        <p:spPr/>
        <p:txBody>
          <a:bodyPr>
            <a:normAutofit/>
          </a:bodyPr>
          <a:lstStyle/>
          <a:p>
            <a:r>
              <a:rPr lang="en-US" sz="3200" b="1" dirty="0"/>
              <a:t>C. Administrative Bodies</a:t>
            </a:r>
            <a:br>
              <a:rPr lang="en-US" sz="3200" b="1" dirty="0"/>
            </a:br>
            <a:r>
              <a:rPr lang="en-US" sz="3200" b="1" dirty="0"/>
              <a:t>(Administrative staff)</a:t>
            </a:r>
            <a:endParaRPr lang="bg-BG" sz="3200" b="1" dirty="0"/>
          </a:p>
        </p:txBody>
      </p:sp>
      <p:sp>
        <p:nvSpPr>
          <p:cNvPr id="3" name="Контейнер за съдържание 2">
            <a:extLst>
              <a:ext uri="{FF2B5EF4-FFF2-40B4-BE49-F238E27FC236}">
                <a16:creationId xmlns:a16="http://schemas.microsoft.com/office/drawing/2014/main" id="{E6FF087C-13CC-A1D7-EBDF-03B919762E17}"/>
              </a:ext>
            </a:extLst>
          </p:cNvPr>
          <p:cNvSpPr>
            <a:spLocks noGrp="1"/>
          </p:cNvSpPr>
          <p:nvPr>
            <p:ph idx="1"/>
          </p:nvPr>
        </p:nvSpPr>
        <p:spPr>
          <a:xfrm>
            <a:off x="1491916" y="2053389"/>
            <a:ext cx="10012696" cy="4491789"/>
          </a:xfrm>
        </p:spPr>
        <p:txBody>
          <a:bodyPr>
            <a:normAutofit/>
          </a:bodyPr>
          <a:lstStyle/>
          <a:p>
            <a:r>
              <a:rPr lang="en-US" sz="2400" dirty="0"/>
              <a:t>The Agriculture and Forestry Agency supports the register of contracts for land use. They also manage the Integrated System of Control and Administration ( SAC)– support mapping the areas to be cultivated. Applications (documents) for participation in the procedures, including requests for subsidy payments, are submitted through them.</a:t>
            </a:r>
            <a:endParaRPr lang="bg-BG" sz="2400" dirty="0"/>
          </a:p>
          <a:p>
            <a:endParaRPr lang="en-US" sz="2400" dirty="0"/>
          </a:p>
          <a:p>
            <a:r>
              <a:rPr lang="en-US" sz="2400" dirty="0"/>
              <a:t>State Fund "Agriculture" (Paying Agency) is responsible for the monitoring of the activities and the payment of the subsidy amounts.</a:t>
            </a:r>
          </a:p>
        </p:txBody>
      </p:sp>
    </p:spTree>
    <p:extLst>
      <p:ext uri="{BB962C8B-B14F-4D97-AF65-F5344CB8AC3E}">
        <p14:creationId xmlns:p14="http://schemas.microsoft.com/office/powerpoint/2010/main" val="1952430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89A96E00-180E-A450-F49A-5143FE026144}"/>
              </a:ext>
            </a:extLst>
          </p:cNvPr>
          <p:cNvSpPr>
            <a:spLocks noGrp="1"/>
          </p:cNvSpPr>
          <p:nvPr>
            <p:ph type="title"/>
          </p:nvPr>
        </p:nvSpPr>
        <p:spPr>
          <a:xfrm>
            <a:off x="2239998" y="688279"/>
            <a:ext cx="8911687" cy="1280890"/>
          </a:xfrm>
        </p:spPr>
        <p:txBody>
          <a:bodyPr>
            <a:normAutofit/>
          </a:bodyPr>
          <a:lstStyle/>
          <a:p>
            <a:r>
              <a:rPr lang="en-US" sz="3200" b="1" dirty="0"/>
              <a:t>D.</a:t>
            </a:r>
            <a:r>
              <a:rPr lang="bg-BG" sz="3200" b="1" dirty="0"/>
              <a:t> </a:t>
            </a:r>
            <a:r>
              <a:rPr lang="en-US" sz="3200" b="1" dirty="0"/>
              <a:t>Subsidizing Agricultural Land Use and Fraud with EU Funds</a:t>
            </a:r>
            <a:endParaRPr lang="bg-BG" sz="3200" b="1" dirty="0"/>
          </a:p>
        </p:txBody>
      </p:sp>
      <p:sp>
        <p:nvSpPr>
          <p:cNvPr id="3" name="Контейнер за съдържание 2">
            <a:extLst>
              <a:ext uri="{FF2B5EF4-FFF2-40B4-BE49-F238E27FC236}">
                <a16:creationId xmlns:a16="http://schemas.microsoft.com/office/drawing/2014/main" id="{E9C4EAF8-5F8B-C1D4-DA6A-73355017CF09}"/>
              </a:ext>
            </a:extLst>
          </p:cNvPr>
          <p:cNvSpPr>
            <a:spLocks noGrp="1"/>
          </p:cNvSpPr>
          <p:nvPr>
            <p:ph idx="1"/>
          </p:nvPr>
        </p:nvSpPr>
        <p:spPr>
          <a:xfrm>
            <a:off x="1620253" y="2133599"/>
            <a:ext cx="9884359" cy="4568757"/>
          </a:xfrm>
        </p:spPr>
        <p:txBody>
          <a:bodyPr/>
          <a:lstStyle/>
          <a:p>
            <a:r>
              <a:rPr lang="en-US" sz="2100" dirty="0"/>
              <a:t>	Law on the Ownership and Use of Agricultural Lands (LOUAL)</a:t>
            </a:r>
          </a:p>
          <a:p>
            <a:r>
              <a:rPr lang="bg-BG" sz="2100" dirty="0"/>
              <a:t> </a:t>
            </a:r>
            <a:r>
              <a:rPr lang="en-US" sz="2100" dirty="0"/>
              <a:t>Farmer Assistance Act (FAA)</a:t>
            </a:r>
          </a:p>
          <a:p>
            <a:r>
              <a:rPr lang="en-US" sz="2100" dirty="0"/>
              <a:t>	Regulation for the Application of the Property and Use Act (RALOUAL)</a:t>
            </a:r>
          </a:p>
          <a:p>
            <a:r>
              <a:rPr lang="en-US" sz="2100" dirty="0"/>
              <a:t>	Lease Law (LL)</a:t>
            </a:r>
          </a:p>
          <a:p>
            <a:r>
              <a:rPr lang="en-US" sz="2100" dirty="0"/>
              <a:t>	Law on Obligations and Contracts (LOC)</a:t>
            </a:r>
          </a:p>
          <a:p>
            <a:r>
              <a:rPr lang="en-US" sz="2100" dirty="0"/>
              <a:t>	Ordinance No. 5 of 2009, detailing the conditions and procedures for applying for direct payment schemes and measures.</a:t>
            </a:r>
          </a:p>
          <a:p>
            <a:r>
              <a:rPr lang="en-US" sz="2100" dirty="0"/>
              <a:t>Ordinance No. 3 of 2015. (Amendment Ordinance No. 5 of 2009 ) </a:t>
            </a:r>
          </a:p>
          <a:p>
            <a:endParaRPr lang="bg-BG" dirty="0"/>
          </a:p>
        </p:txBody>
      </p:sp>
    </p:spTree>
    <p:extLst>
      <p:ext uri="{BB962C8B-B14F-4D97-AF65-F5344CB8AC3E}">
        <p14:creationId xmlns:p14="http://schemas.microsoft.com/office/powerpoint/2010/main" val="464684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9F165F0C-045C-A64C-73E1-C6239721055D}"/>
              </a:ext>
            </a:extLst>
          </p:cNvPr>
          <p:cNvSpPr>
            <a:spLocks noGrp="1"/>
          </p:cNvSpPr>
          <p:nvPr>
            <p:ph type="title"/>
          </p:nvPr>
        </p:nvSpPr>
        <p:spPr>
          <a:xfrm>
            <a:off x="1867711" y="642026"/>
            <a:ext cx="9636901" cy="1264595"/>
          </a:xfrm>
        </p:spPr>
        <p:txBody>
          <a:bodyPr>
            <a:normAutofit/>
          </a:bodyPr>
          <a:lstStyle/>
          <a:p>
            <a:r>
              <a:rPr lang="en-US" sz="3200" b="1" dirty="0"/>
              <a:t>Direct payments </a:t>
            </a:r>
            <a:r>
              <a:rPr lang="bg-BG" sz="3200" b="1" dirty="0"/>
              <a:t>(</a:t>
            </a:r>
            <a:r>
              <a:rPr lang="en-US" sz="3200" b="1" dirty="0"/>
              <a:t>subsidies</a:t>
            </a:r>
            <a:r>
              <a:rPr lang="bg-BG" sz="3200" b="1" dirty="0"/>
              <a:t>)</a:t>
            </a:r>
            <a:r>
              <a:rPr lang="en-US" sz="3200" b="1" dirty="0"/>
              <a:t> for agricultural lands</a:t>
            </a:r>
            <a:r>
              <a:rPr lang="bg-BG" sz="3200" b="1" dirty="0"/>
              <a:t>. </a:t>
            </a:r>
            <a:r>
              <a:rPr lang="en-GB" sz="3200" b="1" dirty="0"/>
              <a:t>Prerequisites overview:</a:t>
            </a:r>
            <a:endParaRPr lang="bg-BG" sz="1800" b="1" dirty="0"/>
          </a:p>
        </p:txBody>
      </p:sp>
      <p:sp>
        <p:nvSpPr>
          <p:cNvPr id="3" name="Контейнер за съдържание 2">
            <a:extLst>
              <a:ext uri="{FF2B5EF4-FFF2-40B4-BE49-F238E27FC236}">
                <a16:creationId xmlns:a16="http://schemas.microsoft.com/office/drawing/2014/main" id="{12F46E6B-99E8-44AA-84DA-67457D9B92F3}"/>
              </a:ext>
            </a:extLst>
          </p:cNvPr>
          <p:cNvSpPr>
            <a:spLocks noGrp="1"/>
          </p:cNvSpPr>
          <p:nvPr>
            <p:ph idx="1"/>
          </p:nvPr>
        </p:nvSpPr>
        <p:spPr>
          <a:xfrm>
            <a:off x="1468877" y="2550694"/>
            <a:ext cx="10035735" cy="4106779"/>
          </a:xfrm>
        </p:spPr>
        <p:txBody>
          <a:bodyPr>
            <a:normAutofit/>
          </a:bodyPr>
          <a:lstStyle/>
          <a:p>
            <a:pPr marL="0" indent="0">
              <a:buNone/>
            </a:pPr>
            <a:r>
              <a:rPr lang="en-US" sz="2000" dirty="0"/>
              <a:t>To qualify for subsidies (the following prerequisites must be met):</a:t>
            </a:r>
          </a:p>
          <a:p>
            <a:r>
              <a:rPr lang="en-US" sz="2000" dirty="0"/>
              <a:t>The agricultural producer must be registered according to Ordinance No 3. </a:t>
            </a:r>
            <a:r>
              <a:rPr lang="bg-BG" sz="2000" dirty="0"/>
              <a:t>/ </a:t>
            </a:r>
            <a:r>
              <a:rPr lang="en-GB" sz="2000" dirty="0"/>
              <a:t>Ordinance No </a:t>
            </a:r>
            <a:r>
              <a:rPr lang="bg-BG" sz="2000" dirty="0"/>
              <a:t>5</a:t>
            </a:r>
            <a:r>
              <a:rPr lang="en-GB" sz="2000" dirty="0"/>
              <a:t>. </a:t>
            </a:r>
            <a:endParaRPr lang="en-US" sz="2000" dirty="0"/>
          </a:p>
          <a:p>
            <a:r>
              <a:rPr lang="en-US" sz="2000" dirty="0"/>
              <a:t>The agricultural producer must have agricultural holdings, meaning they engage in agricultural production.</a:t>
            </a:r>
          </a:p>
          <a:p>
            <a:r>
              <a:rPr lang="en-US" sz="2000" dirty="0"/>
              <a:t>A subsidy application (direct payment per area) must be submitted, including the legal basis for the use of agricultural land).</a:t>
            </a:r>
          </a:p>
          <a:p>
            <a:r>
              <a:rPr lang="en-US" sz="2000" dirty="0"/>
              <a:t>A registered legal basis must exist: a notarial deed, lease agreement, etc.</a:t>
            </a:r>
          </a:p>
          <a:p>
            <a:r>
              <a:rPr lang="en-US" sz="2000" dirty="0"/>
              <a:t>Participation in the procedure under Article 37c of the LOUAL must be pre-declared.</a:t>
            </a:r>
          </a:p>
          <a:p>
            <a:endParaRPr lang="bg-BG" dirty="0"/>
          </a:p>
        </p:txBody>
      </p:sp>
      <p:sp>
        <p:nvSpPr>
          <p:cNvPr id="4" name="Заглавие 1">
            <a:extLst>
              <a:ext uri="{FF2B5EF4-FFF2-40B4-BE49-F238E27FC236}">
                <a16:creationId xmlns:a16="http://schemas.microsoft.com/office/drawing/2014/main" id="{CD941EAC-0AC0-1D8B-AA36-4F32E8217FC2}"/>
              </a:ext>
            </a:extLst>
          </p:cNvPr>
          <p:cNvSpPr txBox="1">
            <a:spLocks/>
          </p:cNvSpPr>
          <p:nvPr/>
        </p:nvSpPr>
        <p:spPr>
          <a:xfrm>
            <a:off x="2592925" y="1778285"/>
            <a:ext cx="8911687" cy="632297"/>
          </a:xfrm>
          <a:prstGeom prst="rect">
            <a:avLst/>
          </a:prstGeom>
        </p:spPr>
        <p:txBody>
          <a:bodyPr vert="horz" lIns="91440" tIns="45720" rIns="91440" bIns="45720" rtlCol="0" anchor="t">
            <a:normAutofit fontScale="97500" lnSpcReduction="1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1800" dirty="0"/>
              <a:t>(</a:t>
            </a:r>
            <a:r>
              <a:rPr lang="en-US" sz="1800" dirty="0"/>
              <a:t>Direct payment per area under Article 39, paragraph 1 of the FAA  in connection with §1 of item 23).</a:t>
            </a:r>
            <a:endParaRPr lang="bg-BG" sz="1800" b="1" dirty="0"/>
          </a:p>
        </p:txBody>
      </p:sp>
    </p:spTree>
    <p:extLst>
      <p:ext uri="{BB962C8B-B14F-4D97-AF65-F5344CB8AC3E}">
        <p14:creationId xmlns:p14="http://schemas.microsoft.com/office/powerpoint/2010/main" val="1715348297"/>
      </p:ext>
    </p:extLst>
  </p:cSld>
  <p:clrMapOvr>
    <a:masterClrMapping/>
  </p:clrMapOvr>
</p:sld>
</file>

<file path=ppt/theme/theme1.xml><?xml version="1.0" encoding="utf-8"?>
<a:theme xmlns:a="http://schemas.openxmlformats.org/drawingml/2006/main" name="Загатване">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О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О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Wisp</Template>
  <TotalTime>673</TotalTime>
  <Words>1090</Words>
  <Application>Microsoft Office PowerPoint</Application>
  <PresentationFormat>Широк екран</PresentationFormat>
  <Paragraphs>89</Paragraphs>
  <Slides>15</Slides>
  <Notes>0</Notes>
  <HiddenSlides>0</HiddenSlides>
  <MMClips>0</MMClips>
  <ScaleCrop>false</ScaleCrop>
  <HeadingPairs>
    <vt:vector size="6" baseType="variant">
      <vt:variant>
        <vt:lpstr>Използвани шрифтове</vt:lpstr>
      </vt:variant>
      <vt:variant>
        <vt:i4>4</vt:i4>
      </vt:variant>
      <vt:variant>
        <vt:lpstr>Тема</vt:lpstr>
      </vt:variant>
      <vt:variant>
        <vt:i4>1</vt:i4>
      </vt:variant>
      <vt:variant>
        <vt:lpstr>Заглавия на слайдовете</vt:lpstr>
      </vt:variant>
      <vt:variant>
        <vt:i4>15</vt:i4>
      </vt:variant>
    </vt:vector>
  </HeadingPairs>
  <TitlesOfParts>
    <vt:vector size="20" baseType="lpstr">
      <vt:lpstr>Arial</vt:lpstr>
      <vt:lpstr>Century Gothic</vt:lpstr>
      <vt:lpstr>Symbol</vt:lpstr>
      <vt:lpstr>Wingdings 3</vt:lpstr>
      <vt:lpstr>Загатване</vt:lpstr>
      <vt:lpstr> Third Seminar AFRADE project  Topic:  Frauds with EU Funds - subsidies and agricultural lands</vt:lpstr>
      <vt:lpstr>Brief information on fraud with EU funds in Bulgaria</vt:lpstr>
      <vt:lpstr>A. Legal Aspects of Combating Fraud in EU Funds (Bulgaria). </vt:lpstr>
      <vt:lpstr>B. Normative basis of fraud with EU funds. Criminal law framework for these crimes in Bulgaria.</vt:lpstr>
      <vt:lpstr>Non-substantive crimes: </vt:lpstr>
      <vt:lpstr>Brief reflections on the criminal law related to fraud from EU funds.</vt:lpstr>
      <vt:lpstr>C. Administrative Bodies (Administrative staff)</vt:lpstr>
      <vt:lpstr>D. Subsidizing Agricultural Land Use and Fraud with EU Funds</vt:lpstr>
      <vt:lpstr>Direct payments (subsidies) for agricultural lands. Prerequisites overview:</vt:lpstr>
      <vt:lpstr>E. "Scheme" of Fraud with Subsidies Obtained from EU Funds for Agricultural Land Use</vt:lpstr>
      <vt:lpstr>F. Anti-fraud solutions. </vt:lpstr>
      <vt:lpstr>Презентация на PowerPoint</vt:lpstr>
      <vt:lpstr>G. Indicators</vt:lpstr>
      <vt:lpstr>Explanation of indicators</vt:lpstr>
      <vt:lpstr>Презентация на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43</cp:revision>
  <dcterms:created xsi:type="dcterms:W3CDTF">2024-06-12T05:55:57Z</dcterms:created>
  <dcterms:modified xsi:type="dcterms:W3CDTF">2024-06-17T12:21:06Z</dcterms:modified>
</cp:coreProperties>
</file>